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</p:sldIdLst>
  <p:sldSz cy="6858000" cx="9144000"/>
  <p:notesSz cx="6858000" cy="9144000"/>
  <p:embeddedFontLst>
    <p:embeddedFont>
      <p:font typeface="Cabin"/>
      <p:regular r:id="rId140"/>
      <p:bold r:id="rId141"/>
      <p:italic r:id="rId142"/>
      <p:boldItalic r:id="rId143"/>
    </p:embeddedFont>
    <p:embeddedFont>
      <p:font typeface="Barlow Condensed"/>
      <p:regular r:id="rId144"/>
      <p:bold r:id="rId145"/>
      <p:italic r:id="rId146"/>
      <p:boldItalic r:id="rId147"/>
    </p:embeddedFont>
    <p:embeddedFont>
      <p:font typeface="Arvo"/>
      <p:regular r:id="rId148"/>
      <p:bold r:id="rId149"/>
      <p:italic r:id="rId150"/>
      <p:boldItalic r:id="rId151"/>
    </p:embeddedFont>
    <p:embeddedFont>
      <p:font typeface="Corbel"/>
      <p:regular r:id="rId152"/>
      <p:bold r:id="rId153"/>
      <p:italic r:id="rId154"/>
      <p:boldItalic r:id="rId155"/>
    </p:embeddedFont>
    <p:embeddedFont>
      <p:font typeface="Sarala"/>
      <p:regular r:id="rId156"/>
      <p:bold r:id="rId157"/>
    </p:embeddedFont>
    <p:embeddedFont>
      <p:font typeface="Barlow"/>
      <p:regular r:id="rId158"/>
      <p:bold r:id="rId159"/>
      <p:italic r:id="rId160"/>
      <p:boldItalic r:id="rId161"/>
    </p:embeddedFont>
    <p:embeddedFont>
      <p:font typeface="Comfortaa"/>
      <p:regular r:id="rId162"/>
      <p:bold r:id="rId1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4" roundtripDataSignature="AMtx7mj9jfr3jrgGpf58yWmkOyifM0vG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6F3076-5C53-43B2-A46C-C122711FCDF4}">
  <a:tblStyle styleId="{5F6F3076-5C53-43B2-A46C-C122711FCDF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Arvo-italic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font" Target="fonts/Arvo-bold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Arvo-regular.fntdata"/><Relationship Id="rId9" Type="http://schemas.openxmlformats.org/officeDocument/2006/relationships/slide" Target="slides/slide3.xml"/><Relationship Id="rId143" Type="http://schemas.openxmlformats.org/officeDocument/2006/relationships/font" Target="fonts/Cabin-boldItalic.fntdata"/><Relationship Id="rId142" Type="http://schemas.openxmlformats.org/officeDocument/2006/relationships/font" Target="fonts/Cabin-italic.fntdata"/><Relationship Id="rId141" Type="http://schemas.openxmlformats.org/officeDocument/2006/relationships/font" Target="fonts/Cabin-bold.fntdata"/><Relationship Id="rId140" Type="http://schemas.openxmlformats.org/officeDocument/2006/relationships/font" Target="fonts/Cabin-regular.fntdata"/><Relationship Id="rId5" Type="http://schemas.openxmlformats.org/officeDocument/2006/relationships/slideMaster" Target="slideMasters/slideMaster2.xml"/><Relationship Id="rId147" Type="http://schemas.openxmlformats.org/officeDocument/2006/relationships/font" Target="fonts/BarlowCondensed-bold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BarlowCondensed-italic.fntdata"/><Relationship Id="rId7" Type="http://schemas.openxmlformats.org/officeDocument/2006/relationships/slide" Target="slides/slide1.xml"/><Relationship Id="rId145" Type="http://schemas.openxmlformats.org/officeDocument/2006/relationships/font" Target="fonts/BarlowCondensed-bold.fntdata"/><Relationship Id="rId8" Type="http://schemas.openxmlformats.org/officeDocument/2006/relationships/slide" Target="slides/slide2.xml"/><Relationship Id="rId144" Type="http://schemas.openxmlformats.org/officeDocument/2006/relationships/font" Target="fonts/BarlowCondensed-regular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164" Type="http://customschemas.google.com/relationships/presentationmetadata" Target="metadata"/><Relationship Id="rId163" Type="http://schemas.openxmlformats.org/officeDocument/2006/relationships/font" Target="fonts/Comfortaa-bold.fntdata"/><Relationship Id="rId162" Type="http://schemas.openxmlformats.org/officeDocument/2006/relationships/font" Target="fonts/Comfortaa-regular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font" Target="fonts/Barlow-boldItalic.fntdata"/><Relationship Id="rId54" Type="http://schemas.openxmlformats.org/officeDocument/2006/relationships/slide" Target="slides/slide48.xml"/><Relationship Id="rId160" Type="http://schemas.openxmlformats.org/officeDocument/2006/relationships/font" Target="fonts/Barlow-italic.fntdata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font" Target="fonts/Barlow-bold.fntdata"/><Relationship Id="rId59" Type="http://schemas.openxmlformats.org/officeDocument/2006/relationships/slide" Target="slides/slide53.xml"/><Relationship Id="rId154" Type="http://schemas.openxmlformats.org/officeDocument/2006/relationships/font" Target="fonts/Corbel-italic.fntdata"/><Relationship Id="rId58" Type="http://schemas.openxmlformats.org/officeDocument/2006/relationships/slide" Target="slides/slide52.xml"/><Relationship Id="rId153" Type="http://schemas.openxmlformats.org/officeDocument/2006/relationships/font" Target="fonts/Corbel-bold.fntdata"/><Relationship Id="rId152" Type="http://schemas.openxmlformats.org/officeDocument/2006/relationships/font" Target="fonts/Corbel-regular.fntdata"/><Relationship Id="rId151" Type="http://schemas.openxmlformats.org/officeDocument/2006/relationships/font" Target="fonts/Arvo-boldItalic.fntdata"/><Relationship Id="rId158" Type="http://schemas.openxmlformats.org/officeDocument/2006/relationships/font" Target="fonts/Barlow-regular.fntdata"/><Relationship Id="rId157" Type="http://schemas.openxmlformats.org/officeDocument/2006/relationships/font" Target="fonts/Sarala-bold.fntdata"/><Relationship Id="rId156" Type="http://schemas.openxmlformats.org/officeDocument/2006/relationships/font" Target="fonts/Sarala-regular.fntdata"/><Relationship Id="rId155" Type="http://schemas.openxmlformats.org/officeDocument/2006/relationships/font" Target="fonts/Corbel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93c58e016_0_1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93c58e016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a93c58e016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93c58e016_0_5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93c58e016_0_5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a93c58e016_0_5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2ac290376de_0_2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4" name="Google Shape;1764;g2ac290376de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5" name="Google Shape;1765;g2ac290376de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2aa2fe4fc08_0_4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2aa2fe4fc08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g2aa2fe4fc08_0_4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2aa2fe4fc08_0_5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2aa2fe4fc08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g2aa2fe4fc08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aa2fe4fc08_0_2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2aa2fe4fc0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g2aa2fe4fc0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2aa2fe4fc08_0_6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2aa2fe4fc08_0_6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g2aa2fe4fc08_0_6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aa2fe4fc08_0_6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2aa2fe4fc08_0_6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g2aa2fe4fc08_0_6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aa2fe4fc08_0_6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aa2fe4fc08_0_6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g2aa2fe4fc08_0_6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aa2fe4fc08_0_5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aa2fe4fc08_0_5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g2aa2fe4fc08_0_5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aa2fe4fc08_0_5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2aa2fe4fc08_0_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g2aa2fe4fc08_0_5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abf349f22c_0_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2abf349f22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g2abf349f22c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93c58e016_0_4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a93c58e016_0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a93c58e016_0_4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aa2fe4fc08_0_5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2aa2fe4fc08_0_5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g2aa2fe4fc08_0_5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a2fe4fc08_0_5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a2fe4fc08_0_5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g2aa2fe4fc08_0_5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ac290376de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ac290376d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g2ac290376d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aa571f7f6b_0_1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2aa571f7f6b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g2aa571f7f6b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2aa571f7f6b_0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2aa571f7f6b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g2aa571f7f6b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2aa571f7f6b_0_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2aa571f7f6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g2aa571f7f6b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2aa571f7f6b_0_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2aa571f7f6b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g2aa571f7f6b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2aa571f7f6b_0_1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2aa571f7f6b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g2aa571f7f6b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2aa571f7f6b_0_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2aa571f7f6b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g2aa571f7f6b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aa571f7f6b_0_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2aa571f7f6b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g2aa571f7f6b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93c58e016_0_4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93c58e016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a93c58e016_0_4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2ac290376de_0_3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6" name="Google Shape;2036;g2ac290376de_0_3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7" name="Google Shape;2037;g2ac290376de_0_3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2ac290376de_0_3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4" name="Google Shape;2044;g2ac290376de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5" name="Google Shape;2045;g2ac290376de_0_3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2ac290376de_0_3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1" name="Google Shape;2051;g2ac290376de_0_3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2" name="Google Shape;2052;g2ac290376de_0_3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2ac290376de_0_4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9" name="Google Shape;2059;g2ac290376de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0" name="Google Shape;2060;g2ac290376de_0_4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ac290376de_0_2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ac290376de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g2ac290376de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2aa571f7f6b_0_19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2aa571f7f6b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g2aa571f7f6b_0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2aa571f7f6b_0_2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2aa571f7f6b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g2aa571f7f6b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2aa571f7f6b_0_2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2aa571f7f6b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g2aa571f7f6b_0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2ac290376de_0_5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2ac290376de_0_5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g2ac290376de_0_5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2ac290376de_0_5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5" name="Google Shape;2135;g2ac290376de_0_5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6" name="Google Shape;2136;g2ac290376de_0_5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93c58e016_0_5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a93c58e016_0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a93c58e016_0_5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ac290376de_0_5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2" name="Google Shape;2142;g2ac290376de_0_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3" name="Google Shape;2143;g2ac290376de_0_5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2ac290376de_0_5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0" name="Google Shape;2150;g2ac290376de_0_5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1" name="Google Shape;2151;g2ac290376de_0_5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8" name="Google Shape;2158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2aa571f7f6b_0_2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2aa571f7f6b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g2aa571f7f6b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93c58e016_0_89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93c58e016_0_8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a93c58e016_0_8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93c58e016_0_5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93c58e016_0_5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a93c58e016_0_5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93c58e016_0_5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93c58e016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a93c58e016_0_5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93c58e016_0_5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93c58e016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a93c58e016_0_5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93c58e016_0_5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93c58e016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a93c58e016_0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a93c58e016_0_5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a93c58e016_0_5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a93c58e016_0_5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93c58e016_0_7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93c58e016_0_7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a93c58e016_0_7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93c58e016_0_8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a93c58e016_0_8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a93c58e016_0_8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a93c58e016_0_8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a93c58e016_0_8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a93c58e016_0_8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93c58e016_0_8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a93c58e016_0_8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a93c58e016_0_8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93c58e016_0_8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a93c58e016_0_8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a93c58e016_0_8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a93c58e016_0_8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a93c58e016_0_8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a93c58e016_0_8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a93c58e016_0_8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a93c58e016_0_8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a93c58e016_0_8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a93c58e016_0_9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a93c58e016_0_9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a93c58e016_0_9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93c58e016_0_9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93c58e016_0_9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a93c58e016_0_9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a9f74e2c68_0_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a9f74e2c68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a9f74e2c68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a9f74e2c68_0_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a9f74e2c68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a9f74e2c68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abbcb9bf13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abbcb9bf1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abbcb9bf1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9f74e2c68_0_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a9f74e2c68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a9f74e2c68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a93c58e016_0_9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a93c58e016_0_9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a93c58e016_0_9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a93c58e016_0_9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a93c58e016_0_9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a93c58e016_0_9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a9f74e2c68_0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a9f74e2c6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a9f74e2c6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9f74e2c68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a9f74e2c6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2a9f74e2c68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a9f74e2c68_0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a9f74e2c6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a9f74e2c68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a9f74e2c68_0_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a9f74e2c68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a9f74e2c68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a9f74e2c68_0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a9f74e2c68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a9f74e2c68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a9f74e2c68_0_1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a9f74e2c68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a9f74e2c68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a9f74e2c68_0_1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a9f74e2c68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2a9f74e2c68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abbcb9bf13_0_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abbcb9bf13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2abbcb9bf13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bbcb9bf13_0_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bbcb9bf13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2abbcb9bf13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abbcb9bf13_0_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abbcb9bf13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abbcb9bf13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abbcb9bf13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abbcb9bf1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2abbcb9bf13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abbcb9bf13_0_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abbcb9bf13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abbcb9bf13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a9f74e2c68_0_1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a9f74e2c68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a9f74e2c68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a9f74e2c68_0_1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a9f74e2c68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a9f74e2c68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a9f74e2c68_0_1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a9f74e2c68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a9f74e2c68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a9f74e2c68_0_1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a9f74e2c68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2a9f74e2c68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a9f74e2c68_0_1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a9f74e2c68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2a9f74e2c68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a9f74e2c68_0_1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a9f74e2c68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2a9f74e2c68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a9f74e2c68_0_1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a9f74e2c68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2a9f74e2c68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ac290376de_0_2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2ac290376de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7" name="Google Shape;777;g2ac290376de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a9f74e2c68_0_2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a9f74e2c68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2a9f74e2c68_0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a9f74e2c68_0_2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a9f74e2c68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2a9f74e2c68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a9f74e2c68_0_1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a9f74e2c68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2a9f74e2c68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a9f74e2c68_0_3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a9f74e2c68_0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2a9f74e2c68_0_3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a9f74e2c68_0_2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a9f74e2c68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2a9f74e2c68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a9f74e2c68_0_2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a9f74e2c68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2a9f74e2c68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93c58e016_0_4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93c58e016_0_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a93c58e016_0_4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a9f74e2c68_0_2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a9f74e2c68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2a9f74e2c68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a9f74e2c68_0_2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a9f74e2c68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2a9f74e2c68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a9f74e2c68_0_2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a9f74e2c68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2a9f74e2c68_0_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a9f74e2c68_0_2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a9f74e2c68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2a9f74e2c68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a9f74e2c68_0_2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a9f74e2c68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2a9f74e2c68_0_2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a9f74e2c68_0_6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2a9f74e2c68_0_6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2a9f74e2c68_0_6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a9f74e2c68_0_2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2a9f74e2c68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2a9f74e2c68_0_2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a9f74e2c68_0_7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2a9f74e2c68_0_7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2a9f74e2c68_0_7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a9f74e2c68_0_7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a9f74e2c68_0_7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g2a9f74e2c68_0_7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a9f74e2c68_0_7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a9f74e2c68_0_7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2a9f74e2c68_0_7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93c58e016_0_4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93c58e016_0_4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a93c58e016_0_4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a9f74e2c68_0_3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2a9f74e2c68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g2a9f74e2c68_0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a9f74e2c68_0_8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2a9f74e2c68_0_8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g2a9f74e2c68_0_8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a9f74e2c68_0_7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a9f74e2c68_0_7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2a9f74e2c68_0_7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a9f74e2c68_0_7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2a9f74e2c68_0_7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g2a9f74e2c68_0_7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a9f74e2c68_0_7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a9f74e2c68_0_7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g2a9f74e2c68_0_7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a9f74e2c68_0_8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a9f74e2c68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g2a9f74e2c68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ac290376de_0_2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6" name="Google Shape;1356;g2ac290376de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7" name="Google Shape;1357;g2ac290376de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a9f74e2c68_0_8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2a9f74e2c68_0_8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g2a9f74e2c68_0_8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a9f74e2c68_0_9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2a9f74e2c68_0_9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g2a9f74e2c68_0_9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a9f74e2c68_0_7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2a9f74e2c68_0_7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2a9f74e2c68_0_7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93c58e016_0_5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93c58e016_0_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a93c58e016_0_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a9f74e2c68_0_8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a9f74e2c68_0_8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g2a9f74e2c68_0_8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a9f74e2c68_0_8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2a9f74e2c68_0_8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g2a9f74e2c68_0_8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a9f74e2c68_0_8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a9f74e2c68_0_8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g2a9f74e2c68_0_8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a9f74e2c68_0_8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2a9f74e2c68_0_8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g2a9f74e2c68_0_8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aa2fe4fc08_0_1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2aa2fe4fc08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g2aa2fe4fc08_0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aa2fe4fc08_0_1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aa2fe4fc08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g2aa2fe4fc08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aa2fe4fc08_0_2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aa2fe4fc08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g2aa2fe4fc08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aa2fe4fc08_0_2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2aa2fe4fc08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g2aa2fe4fc08_0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ac290376de_0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2ac290376d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g2ac290376de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ab4cedd15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2ab4cedd1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g2ab4cedd15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c290376de_0_1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ac290376de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2ac290376de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aa2fe4fc08_0_2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aa2fe4fc08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g2aa2fe4fc08_0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2aa2fe4fc08_0_2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2aa2fe4fc08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g2aa2fe4fc08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aa2fe4fc08_0_2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2aa2fe4fc08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g2aa2fe4fc08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2aa2fe4fc08_0_2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2aa2fe4fc08_0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g2aa2fe4fc08_0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aa2fe4fc08_0_2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aa2fe4fc08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g2aa2fe4fc08_0_2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aa2fe4fc08_0_2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2aa2fe4fc08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g2aa2fe4fc08_0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2aa2fe4fc08_0_4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2aa2fe4fc08_0_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g2aa2fe4fc08_0_4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2aa2fe4fc08_0_2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2aa2fe4fc08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g2aa2fe4fc08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aa2fe4fc08_0_2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aa2fe4fc08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g2aa2fe4fc08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aa2fe4fc08_0_4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aa2fe4fc08_0_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g2aa2fe4fc08_0_4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5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6000"/>
              <a:buFont typeface="Barlow Condense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5"/>
          <p:cNvSpPr txBox="1"/>
          <p:nvPr>
            <p:ph idx="1" type="subTitle"/>
          </p:nvPr>
        </p:nvSpPr>
        <p:spPr>
          <a:xfrm>
            <a:off x="685800" y="3602037"/>
            <a:ext cx="7772400" cy="2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6"/>
          <p:cNvSpPr txBox="1"/>
          <p:nvPr>
            <p:ph type="title"/>
          </p:nvPr>
        </p:nvSpPr>
        <p:spPr>
          <a:xfrm>
            <a:off x="628650" y="365126"/>
            <a:ext cx="5798276" cy="1583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6"/>
          <p:cNvSpPr txBox="1"/>
          <p:nvPr>
            <p:ph idx="1" type="body"/>
          </p:nvPr>
        </p:nvSpPr>
        <p:spPr>
          <a:xfrm>
            <a:off x="628650" y="1948450"/>
            <a:ext cx="7886700" cy="3903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7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6000"/>
              <a:buFont typeface="Barlow Condense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7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C6FC"/>
              </a:buClr>
              <a:buSzPts val="2400"/>
              <a:buNone/>
              <a:defRPr b="0" i="1" sz="2400">
                <a:solidFill>
                  <a:srgbClr val="77C6FC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8"/>
          <p:cNvSpPr txBox="1"/>
          <p:nvPr>
            <p:ph type="title"/>
          </p:nvPr>
        </p:nvSpPr>
        <p:spPr>
          <a:xfrm>
            <a:off x="628650" y="365126"/>
            <a:ext cx="5651834" cy="122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8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18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9"/>
          <p:cNvSpPr txBox="1"/>
          <p:nvPr>
            <p:ph type="title"/>
          </p:nvPr>
        </p:nvSpPr>
        <p:spPr>
          <a:xfrm>
            <a:off x="629841" y="365126"/>
            <a:ext cx="568673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9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400"/>
              <a:buNone/>
              <a:defRPr b="1" sz="2400">
                <a:solidFill>
                  <a:srgbClr val="49494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19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C6FC"/>
              </a:buClr>
              <a:buSzPts val="2800"/>
              <a:buChar char="•"/>
              <a:defRPr>
                <a:solidFill>
                  <a:srgbClr val="77C6FC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2400"/>
              <a:buChar char="•"/>
              <a:defRPr>
                <a:solidFill>
                  <a:srgbClr val="494949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2000"/>
              <a:buChar char="•"/>
              <a:defRPr>
                <a:solidFill>
                  <a:srgbClr val="494949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1800"/>
              <a:buChar char="•"/>
              <a:defRPr>
                <a:solidFill>
                  <a:srgbClr val="494949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1800"/>
              <a:buChar char="•"/>
              <a:defRPr>
                <a:solidFill>
                  <a:srgbClr val="49494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9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400"/>
              <a:buNone/>
              <a:defRPr b="1" sz="2400">
                <a:solidFill>
                  <a:srgbClr val="49494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19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C6FC"/>
              </a:buClr>
              <a:buSzPts val="2800"/>
              <a:buChar char="•"/>
              <a:defRPr>
                <a:solidFill>
                  <a:srgbClr val="77C6FC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2400"/>
              <a:buChar char="•"/>
              <a:defRPr>
                <a:solidFill>
                  <a:srgbClr val="494949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2000"/>
              <a:buChar char="•"/>
              <a:defRPr>
                <a:solidFill>
                  <a:srgbClr val="494949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1800"/>
              <a:buChar char="•"/>
              <a:defRPr>
                <a:solidFill>
                  <a:srgbClr val="494949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1800"/>
              <a:buChar char="•"/>
              <a:defRPr>
                <a:solidFill>
                  <a:srgbClr val="49494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0"/>
          <p:cNvSpPr txBox="1"/>
          <p:nvPr>
            <p:ph type="title"/>
          </p:nvPr>
        </p:nvSpPr>
        <p:spPr>
          <a:xfrm>
            <a:off x="1964155" y="2408058"/>
            <a:ext cx="5651834" cy="122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0"/>
          <p:cNvSpPr txBox="1"/>
          <p:nvPr>
            <p:ph idx="1" type="body"/>
          </p:nvPr>
        </p:nvSpPr>
        <p:spPr>
          <a:xfrm>
            <a:off x="2855902" y="3858879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400"/>
              <a:buNone/>
              <a:defRPr b="0" i="1" sz="2400">
                <a:solidFill>
                  <a:srgbClr val="494949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1"/>
          <p:cNvSpPr txBox="1"/>
          <p:nvPr>
            <p:ph type="title"/>
          </p:nvPr>
        </p:nvSpPr>
        <p:spPr>
          <a:xfrm>
            <a:off x="629841" y="678112"/>
            <a:ext cx="2949178" cy="1690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3200"/>
              <a:buFont typeface="Barlow Condense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1"/>
          <p:cNvSpPr txBox="1"/>
          <p:nvPr>
            <p:ph idx="1" type="body"/>
          </p:nvPr>
        </p:nvSpPr>
        <p:spPr>
          <a:xfrm>
            <a:off x="3885009" y="1306263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6" name="Google Shape;56;p121"/>
          <p:cNvSpPr txBox="1"/>
          <p:nvPr>
            <p:ph idx="2" type="body"/>
          </p:nvPr>
        </p:nvSpPr>
        <p:spPr>
          <a:xfrm>
            <a:off x="629841" y="23683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2"/>
          <p:cNvSpPr txBox="1"/>
          <p:nvPr>
            <p:ph type="title"/>
          </p:nvPr>
        </p:nvSpPr>
        <p:spPr>
          <a:xfrm>
            <a:off x="629841" y="888273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3200"/>
              <a:buFont typeface="Barlow Condense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2"/>
          <p:cNvSpPr/>
          <p:nvPr>
            <p:ph idx="2" type="pic"/>
          </p:nvPr>
        </p:nvSpPr>
        <p:spPr>
          <a:xfrm>
            <a:off x="3887391" y="1397726"/>
            <a:ext cx="4629150" cy="44633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22"/>
          <p:cNvSpPr txBox="1"/>
          <p:nvPr>
            <p:ph idx="1" type="body"/>
          </p:nvPr>
        </p:nvSpPr>
        <p:spPr>
          <a:xfrm>
            <a:off x="629841" y="2521130"/>
            <a:ext cx="2949178" cy="3347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3"/>
          <p:cNvSpPr txBox="1"/>
          <p:nvPr>
            <p:ph type="title"/>
          </p:nvPr>
        </p:nvSpPr>
        <p:spPr>
          <a:xfrm>
            <a:off x="628650" y="365126"/>
            <a:ext cx="5651834" cy="122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3"/>
          <p:cNvSpPr txBox="1"/>
          <p:nvPr>
            <p:ph idx="1" type="body"/>
          </p:nvPr>
        </p:nvSpPr>
        <p:spPr>
          <a:xfrm rot="5400000">
            <a:off x="2620145" y="-43045"/>
            <a:ext cx="390371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 showMasterSp="0">
  <p:cSld name="Title and body 3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olo el título">
  <p:cSld name="1_Solo el título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4"/>
          <p:cNvSpPr txBox="1"/>
          <p:nvPr>
            <p:ph type="title"/>
          </p:nvPr>
        </p:nvSpPr>
        <p:spPr>
          <a:xfrm>
            <a:off x="1964155" y="2408058"/>
            <a:ext cx="5651834" cy="122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4"/>
          <p:cNvSpPr txBox="1"/>
          <p:nvPr>
            <p:ph idx="1" type="body"/>
          </p:nvPr>
        </p:nvSpPr>
        <p:spPr>
          <a:xfrm>
            <a:off x="2855902" y="3858879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400"/>
              <a:buNone/>
              <a:defRPr b="0" i="1" sz="2400">
                <a:solidFill>
                  <a:srgbClr val="494949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1_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 showMasterSp="0">
  <p:cSld name="1_Title and body 3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 showMasterSp="0">
  <p:cSld name="1_Six columns of 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showMasterSp="0">
  <p:cSld name="1_Table of conten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1_Section 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>
  <p:cSld name="1_Title and 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 showMasterSp="0">
  <p:cSld name="1_Three columns of text 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 showMasterSp="0">
  <p:cSld name="1_Three columns of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 showMasterSp="0">
  <p:cSld name="1_Main point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 showMasterSp="0">
  <p:cSld name="Six columns of 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03825" y="6229925"/>
            <a:ext cx="2612425" cy="7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2085" y="6313900"/>
            <a:ext cx="1650716" cy="5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olo el título">
  <p:cSld name="2_Solo el título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4"/>
          <p:cNvSpPr txBox="1"/>
          <p:nvPr>
            <p:ph type="title"/>
          </p:nvPr>
        </p:nvSpPr>
        <p:spPr>
          <a:xfrm>
            <a:off x="1964155" y="2408058"/>
            <a:ext cx="5651834" cy="122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4"/>
          <p:cNvSpPr txBox="1"/>
          <p:nvPr>
            <p:ph idx="1" type="body"/>
          </p:nvPr>
        </p:nvSpPr>
        <p:spPr>
          <a:xfrm>
            <a:off x="2855902" y="3858879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400"/>
              <a:buNone/>
              <a:defRPr b="0" i="1" sz="2400">
                <a:solidFill>
                  <a:srgbClr val="494949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1_Title slide 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 showMasterSp="0">
  <p:cSld name="1_Title and body 3 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 showMasterSp="0">
  <p:cSld name="1_Six columns of text 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showMasterSp="0">
  <p:cSld name="1_Table of contents 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1_Section header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>
  <p:cSld name="1_Title and body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 showMasterSp="0">
  <p:cSld name="1_Three columns of text 2 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 showMasterSp="0">
  <p:cSld name="1_Three columns of text 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 showMasterSp="0">
  <p:cSld name="1_Main point 2 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showMasterSp="0">
  <p:cSld name="Table of conten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93c58e016_0_166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90" name="Google Shape;90;g2a93c58e016_0_166"/>
          <p:cNvCxnSpPr/>
          <p:nvPr/>
        </p:nvCxnSpPr>
        <p:spPr>
          <a:xfrm>
            <a:off x="191775" y="1033818"/>
            <a:ext cx="8817300" cy="4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descr="Logotipo&#10;&#10;Descripción generada automáticamente con confianza media" id="91" name="Google Shape;91;g2a93c58e016_0_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2389" y="227771"/>
            <a:ext cx="2289048" cy="67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93c58e016_0_749"/>
          <p:cNvSpPr txBox="1"/>
          <p:nvPr>
            <p:ph type="title"/>
          </p:nvPr>
        </p:nvSpPr>
        <p:spPr>
          <a:xfrm>
            <a:off x="3968400" y="-237606"/>
            <a:ext cx="731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Cabin"/>
              <a:buNone/>
              <a:defRPr sz="100">
                <a:latin typeface="Cabin"/>
                <a:ea typeface="Cabin"/>
                <a:cs typeface="Cabin"/>
                <a:sym typeface="Cabin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g2a93c58e016_0_7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95" name="Google Shape;95;g2a93c58e016_0_7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850" y="261125"/>
            <a:ext cx="1895049" cy="5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a93c58e016_0_749"/>
          <p:cNvPicPr preferRelativeResize="0"/>
          <p:nvPr/>
        </p:nvPicPr>
        <p:blipFill rotWithShape="1">
          <a:blip r:embed="rId3">
            <a:alphaModFix/>
          </a:blip>
          <a:srcRect b="25959" l="20469" r="21740" t="26529"/>
          <a:stretch/>
        </p:blipFill>
        <p:spPr>
          <a:xfrm>
            <a:off x="0" y="76198"/>
            <a:ext cx="2337268" cy="7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 showMasterSp="0">
  <p:cSld name="Title and body 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 showMasterSp="0">
  <p:cSld name="Six columns of 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ac290376de_0_4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03825" y="6229925"/>
            <a:ext cx="2612425" cy="7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ac290376de_0_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2085" y="6313900"/>
            <a:ext cx="1650716" cy="5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 showMasterSp="0">
  <p:cSld name="Main point 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showMasterSp="0">
  <p:cSld name="Table of conten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>
  <p:cSld name="Title and 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 showMasterSp="0">
  <p:cSld name="Three columns of text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 showMasterSp="0">
  <p:cSld name="Three columns of 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c290376de_0_434"/>
          <p:cNvSpPr txBox="1"/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6000"/>
              <a:buFont typeface="Barlow Condensed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ac290376de_0_434"/>
          <p:cNvSpPr txBox="1"/>
          <p:nvPr>
            <p:ph idx="1" type="subTitle"/>
          </p:nvPr>
        </p:nvSpPr>
        <p:spPr>
          <a:xfrm>
            <a:off x="685800" y="3602037"/>
            <a:ext cx="77724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c290376de_0_437"/>
          <p:cNvSpPr txBox="1"/>
          <p:nvPr>
            <p:ph type="title"/>
          </p:nvPr>
        </p:nvSpPr>
        <p:spPr>
          <a:xfrm>
            <a:off x="628650" y="365126"/>
            <a:ext cx="57984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2ac290376de_0_437"/>
          <p:cNvSpPr txBox="1"/>
          <p:nvPr>
            <p:ph idx="1" type="body"/>
          </p:nvPr>
        </p:nvSpPr>
        <p:spPr>
          <a:xfrm>
            <a:off x="628650" y="1948450"/>
            <a:ext cx="7886700" cy="3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c290376de_0_440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6000"/>
              <a:buFont typeface="Barlow Condensed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ac290376de_0_440"/>
          <p:cNvSpPr txBox="1"/>
          <p:nvPr>
            <p:ph idx="1" type="body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C6FC"/>
              </a:buClr>
              <a:buSzPts val="2400"/>
              <a:buNone/>
              <a:defRPr b="0" i="1" sz="2400">
                <a:solidFill>
                  <a:srgbClr val="77C6FC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c290376de_0_443"/>
          <p:cNvSpPr txBox="1"/>
          <p:nvPr>
            <p:ph type="title"/>
          </p:nvPr>
        </p:nvSpPr>
        <p:spPr>
          <a:xfrm>
            <a:off x="628650" y="365126"/>
            <a:ext cx="5651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ac290376de_0_443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g2ac290376de_0_443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c290376de_0_447"/>
          <p:cNvSpPr txBox="1"/>
          <p:nvPr>
            <p:ph type="title"/>
          </p:nvPr>
        </p:nvSpPr>
        <p:spPr>
          <a:xfrm>
            <a:off x="629841" y="365126"/>
            <a:ext cx="5686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ac290376de_0_447"/>
          <p:cNvSpPr txBox="1"/>
          <p:nvPr>
            <p:ph idx="1" type="body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400"/>
              <a:buNone/>
              <a:defRPr b="1" sz="2400">
                <a:solidFill>
                  <a:srgbClr val="494949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g2ac290376de_0_447"/>
          <p:cNvSpPr txBox="1"/>
          <p:nvPr>
            <p:ph idx="2" type="body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C6FC"/>
              </a:buClr>
              <a:buSzPts val="2800"/>
              <a:buChar char="•"/>
              <a:defRPr>
                <a:solidFill>
                  <a:srgbClr val="77C6FC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2400"/>
              <a:buChar char="•"/>
              <a:defRPr>
                <a:solidFill>
                  <a:srgbClr val="494949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2000"/>
              <a:buChar char="•"/>
              <a:defRPr>
                <a:solidFill>
                  <a:srgbClr val="494949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1800"/>
              <a:buChar char="•"/>
              <a:defRPr>
                <a:solidFill>
                  <a:srgbClr val="494949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1800"/>
              <a:buChar char="•"/>
              <a:defRPr>
                <a:solidFill>
                  <a:srgbClr val="494949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g2ac290376de_0_447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400"/>
              <a:buNone/>
              <a:defRPr b="1" sz="2400">
                <a:solidFill>
                  <a:srgbClr val="494949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g2ac290376de_0_447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C6FC"/>
              </a:buClr>
              <a:buSzPts val="2800"/>
              <a:buChar char="•"/>
              <a:defRPr>
                <a:solidFill>
                  <a:srgbClr val="77C6FC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2400"/>
              <a:buChar char="•"/>
              <a:defRPr>
                <a:solidFill>
                  <a:srgbClr val="494949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2000"/>
              <a:buChar char="•"/>
              <a:defRPr>
                <a:solidFill>
                  <a:srgbClr val="494949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1800"/>
              <a:buChar char="•"/>
              <a:defRPr>
                <a:solidFill>
                  <a:srgbClr val="494949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4949"/>
              </a:buClr>
              <a:buSzPts val="1800"/>
              <a:buChar char="•"/>
              <a:defRPr>
                <a:solidFill>
                  <a:srgbClr val="494949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c290376de_0_453"/>
          <p:cNvSpPr txBox="1"/>
          <p:nvPr>
            <p:ph type="title"/>
          </p:nvPr>
        </p:nvSpPr>
        <p:spPr>
          <a:xfrm>
            <a:off x="1964155" y="2408058"/>
            <a:ext cx="5651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 Condensed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g2ac290376de_0_453"/>
          <p:cNvSpPr txBox="1"/>
          <p:nvPr>
            <p:ph idx="1" type="body"/>
          </p:nvPr>
        </p:nvSpPr>
        <p:spPr>
          <a:xfrm>
            <a:off x="2855902" y="3858879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400"/>
              <a:buNone/>
              <a:defRPr b="0" i="1" sz="2400">
                <a:solidFill>
                  <a:srgbClr val="494949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c290376de_0_456"/>
          <p:cNvSpPr txBox="1"/>
          <p:nvPr>
            <p:ph type="title"/>
          </p:nvPr>
        </p:nvSpPr>
        <p:spPr>
          <a:xfrm>
            <a:off x="629841" y="678112"/>
            <a:ext cx="29493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3200"/>
              <a:buFont typeface="Barlow Condensed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2ac290376de_0_456"/>
          <p:cNvSpPr txBox="1"/>
          <p:nvPr>
            <p:ph idx="1" type="body"/>
          </p:nvPr>
        </p:nvSpPr>
        <p:spPr>
          <a:xfrm>
            <a:off x="3885009" y="1306263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4" name="Google Shape;144;g2ac290376de_0_456"/>
          <p:cNvSpPr txBox="1"/>
          <p:nvPr>
            <p:ph idx="2" type="body"/>
          </p:nvPr>
        </p:nvSpPr>
        <p:spPr>
          <a:xfrm>
            <a:off x="629841" y="23683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c290376de_0_460"/>
          <p:cNvSpPr txBox="1"/>
          <p:nvPr>
            <p:ph type="title"/>
          </p:nvPr>
        </p:nvSpPr>
        <p:spPr>
          <a:xfrm>
            <a:off x="629841" y="888273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3200"/>
              <a:buFont typeface="Barlow Condensed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2ac290376de_0_460"/>
          <p:cNvSpPr/>
          <p:nvPr>
            <p:ph idx="2" type="pic"/>
          </p:nvPr>
        </p:nvSpPr>
        <p:spPr>
          <a:xfrm>
            <a:off x="3887391" y="1397726"/>
            <a:ext cx="4629300" cy="44634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g2ac290376de_0_460"/>
          <p:cNvSpPr txBox="1"/>
          <p:nvPr>
            <p:ph idx="1" type="body"/>
          </p:nvPr>
        </p:nvSpPr>
        <p:spPr>
          <a:xfrm>
            <a:off x="629841" y="2521130"/>
            <a:ext cx="29493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>
  <p:cSld name="Title and 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c290376de_0_464"/>
          <p:cNvSpPr txBox="1"/>
          <p:nvPr>
            <p:ph type="title"/>
          </p:nvPr>
        </p:nvSpPr>
        <p:spPr>
          <a:xfrm>
            <a:off x="628650" y="365126"/>
            <a:ext cx="5651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ac290376de_0_464"/>
          <p:cNvSpPr txBox="1"/>
          <p:nvPr>
            <p:ph idx="1" type="body"/>
          </p:nvPr>
        </p:nvSpPr>
        <p:spPr>
          <a:xfrm rot="5400000">
            <a:off x="2620200" y="-43100"/>
            <a:ext cx="39036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olo el título">
  <p:cSld name="1_Solo el título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c290376de_0_467"/>
          <p:cNvSpPr txBox="1"/>
          <p:nvPr>
            <p:ph type="title"/>
          </p:nvPr>
        </p:nvSpPr>
        <p:spPr>
          <a:xfrm>
            <a:off x="1964155" y="2408058"/>
            <a:ext cx="5651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 Condensed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2ac290376de_0_467"/>
          <p:cNvSpPr txBox="1"/>
          <p:nvPr>
            <p:ph idx="1" type="body"/>
          </p:nvPr>
        </p:nvSpPr>
        <p:spPr>
          <a:xfrm>
            <a:off x="2855902" y="3858879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400"/>
              <a:buNone/>
              <a:defRPr b="0" i="1" sz="2400">
                <a:solidFill>
                  <a:srgbClr val="494949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1_Title slid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 showMasterSp="0">
  <p:cSld name="1_Title and body 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 showMasterSp="0">
  <p:cSld name="1_Six columns of 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showMasterSp="0">
  <p:cSld name="1_Table of content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1_Section 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>
  <p:cSld name="1_Title and 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 showMasterSp="0">
  <p:cSld name="1_Three columns of text 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 showMasterSp="0">
  <p:cSld name="1_Three columns of 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 showMasterSp="0">
  <p:cSld name="Three columns of text 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 showMasterSp="0">
  <p:cSld name="1_Main point 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olo el título">
  <p:cSld name="2_Solo el título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c290376de_0_479"/>
          <p:cNvSpPr txBox="1"/>
          <p:nvPr>
            <p:ph type="title"/>
          </p:nvPr>
        </p:nvSpPr>
        <p:spPr>
          <a:xfrm>
            <a:off x="1964155" y="2408058"/>
            <a:ext cx="5651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 Condensed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2ac290376de_0_479"/>
          <p:cNvSpPr txBox="1"/>
          <p:nvPr>
            <p:ph idx="1" type="body"/>
          </p:nvPr>
        </p:nvSpPr>
        <p:spPr>
          <a:xfrm>
            <a:off x="2855902" y="3858879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400"/>
              <a:buNone/>
              <a:defRPr b="0" i="1" sz="2400">
                <a:solidFill>
                  <a:srgbClr val="494949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1_Title slide 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 showMasterSp="0">
  <p:cSld name="1_Title and body 3 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 showMasterSp="0">
  <p:cSld name="1_Six columns of text 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showMasterSp="0">
  <p:cSld name="1_Table of contents 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1_Section header 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>
  <p:cSld name="1_Title and body 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 showMasterSp="0">
  <p:cSld name="1_Three columns of text 2 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 showMasterSp="0">
  <p:cSld name="1_Three columns of text 3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 showMasterSp="0">
  <p:cSld name="Three columns of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 showMasterSp="0">
  <p:cSld name="1_Main point 2 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c290376de_0_491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178" name="Google Shape;178;g2ac290376de_0_491"/>
          <p:cNvCxnSpPr/>
          <p:nvPr/>
        </p:nvCxnSpPr>
        <p:spPr>
          <a:xfrm>
            <a:off x="191775" y="1033818"/>
            <a:ext cx="8817300" cy="4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descr="Logotipo&#10;&#10;Descripción generada automáticamente con confianza media" id="179" name="Google Shape;179;g2ac290376de_0_4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2389" y="227771"/>
            <a:ext cx="2289048" cy="67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c290376de_0_495"/>
          <p:cNvSpPr txBox="1"/>
          <p:nvPr>
            <p:ph type="title"/>
          </p:nvPr>
        </p:nvSpPr>
        <p:spPr>
          <a:xfrm>
            <a:off x="3968400" y="-237606"/>
            <a:ext cx="731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Cabin"/>
              <a:buNone/>
              <a:defRPr sz="100">
                <a:latin typeface="Cabin"/>
                <a:ea typeface="Cabin"/>
                <a:cs typeface="Cabin"/>
                <a:sym typeface="Cabin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g2ac290376de_0_49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83" name="Google Shape;183;g2ac290376de_0_4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2850" y="261125"/>
            <a:ext cx="1895049" cy="5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ac290376de_0_495"/>
          <p:cNvPicPr preferRelativeResize="0"/>
          <p:nvPr/>
        </p:nvPicPr>
        <p:blipFill rotWithShape="1">
          <a:blip r:embed="rId3">
            <a:alphaModFix/>
          </a:blip>
          <a:srcRect b="25956" l="20469" r="21740" t="26531"/>
          <a:stretch/>
        </p:blipFill>
        <p:spPr>
          <a:xfrm>
            <a:off x="0" y="76198"/>
            <a:ext cx="2337268" cy="7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 showMasterSp="0">
  <p:cSld name="Main point 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7.xml"/><Relationship Id="rId42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19.xml"/><Relationship Id="rId44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18.xml"/><Relationship Id="rId43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45" Type="http://schemas.openxmlformats.org/officeDocument/2006/relationships/theme" Target="../theme/theme1.xml"/><Relationship Id="rId1" Type="http://schemas.openxmlformats.org/officeDocument/2006/relationships/image" Target="../media/image5.png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6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31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7.xml"/><Relationship Id="rId3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10.xml"/><Relationship Id="rId35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9.xml"/><Relationship Id="rId3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12.xml"/><Relationship Id="rId37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11.xml"/><Relationship Id="rId3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14.xml"/><Relationship Id="rId39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13.xml"/><Relationship Id="rId3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45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4"/>
          <p:cNvSpPr txBox="1"/>
          <p:nvPr>
            <p:ph type="title"/>
          </p:nvPr>
        </p:nvSpPr>
        <p:spPr>
          <a:xfrm>
            <a:off x="628650" y="365126"/>
            <a:ext cx="5651834" cy="122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 Condensed"/>
              <a:buNone/>
              <a:defRPr b="1" i="0" sz="4400" u="none" cap="none" strike="noStrike">
                <a:solidFill>
                  <a:srgbClr val="C582F4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4"/>
          <p:cNvSpPr txBox="1"/>
          <p:nvPr>
            <p:ph idx="1" type="body"/>
          </p:nvPr>
        </p:nvSpPr>
        <p:spPr>
          <a:xfrm>
            <a:off x="628650" y="1948450"/>
            <a:ext cx="7886700" cy="3903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2" name="Google Shape;12;p104"/>
          <p:cNvGrpSpPr/>
          <p:nvPr/>
        </p:nvGrpSpPr>
        <p:grpSpPr>
          <a:xfrm>
            <a:off x="5884447" y="5987104"/>
            <a:ext cx="2657038" cy="464650"/>
            <a:chOff x="6002010" y="6164149"/>
            <a:chExt cx="2657038" cy="464650"/>
          </a:xfrm>
        </p:grpSpPr>
        <p:pic>
          <p:nvPicPr>
            <p:cNvPr id="13" name="Google Shape;13;p104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7381934" y="6280535"/>
              <a:ext cx="1277114" cy="348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0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002010" y="6164149"/>
              <a:ext cx="1363812" cy="4162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104"/>
          <p:cNvGrpSpPr/>
          <p:nvPr/>
        </p:nvGrpSpPr>
        <p:grpSpPr>
          <a:xfrm>
            <a:off x="5884447" y="5987104"/>
            <a:ext cx="2657038" cy="464650"/>
            <a:chOff x="6002010" y="6164149"/>
            <a:chExt cx="2657038" cy="464650"/>
          </a:xfrm>
        </p:grpSpPr>
        <p:pic>
          <p:nvPicPr>
            <p:cNvPr id="16" name="Google Shape;16;p104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7381934" y="6280535"/>
              <a:ext cx="1277114" cy="348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10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002010" y="6164149"/>
              <a:ext cx="1363812" cy="4162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1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3878" y="365126"/>
            <a:ext cx="2157607" cy="47024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c290376de_0_412"/>
          <p:cNvSpPr txBox="1"/>
          <p:nvPr>
            <p:ph type="title"/>
          </p:nvPr>
        </p:nvSpPr>
        <p:spPr>
          <a:xfrm>
            <a:off x="628650" y="365126"/>
            <a:ext cx="5651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 Condensed"/>
              <a:buNone/>
              <a:defRPr b="1" i="0" sz="4400" u="none" cap="none" strike="noStrike">
                <a:solidFill>
                  <a:srgbClr val="C582F4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g2ac290376de_0_412"/>
          <p:cNvSpPr txBox="1"/>
          <p:nvPr>
            <p:ph idx="1" type="body"/>
          </p:nvPr>
        </p:nvSpPr>
        <p:spPr>
          <a:xfrm>
            <a:off x="628650" y="1948450"/>
            <a:ext cx="7886700" cy="3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0" name="Google Shape;100;g2ac290376de_0_412"/>
          <p:cNvGrpSpPr/>
          <p:nvPr/>
        </p:nvGrpSpPr>
        <p:grpSpPr>
          <a:xfrm>
            <a:off x="5884447" y="5987104"/>
            <a:ext cx="2657039" cy="464650"/>
            <a:chOff x="6002010" y="6164149"/>
            <a:chExt cx="2657039" cy="464650"/>
          </a:xfrm>
        </p:grpSpPr>
        <p:pic>
          <p:nvPicPr>
            <p:cNvPr id="101" name="Google Shape;101;g2ac290376de_0_412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7381934" y="6280535"/>
              <a:ext cx="1277115" cy="348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g2ac290376de_0_4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002010" y="6164149"/>
              <a:ext cx="1363811" cy="4162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3;g2ac290376de_0_412"/>
          <p:cNvGrpSpPr/>
          <p:nvPr/>
        </p:nvGrpSpPr>
        <p:grpSpPr>
          <a:xfrm>
            <a:off x="5884447" y="5987104"/>
            <a:ext cx="2657039" cy="464650"/>
            <a:chOff x="6002010" y="6164149"/>
            <a:chExt cx="2657039" cy="464650"/>
          </a:xfrm>
        </p:grpSpPr>
        <p:pic>
          <p:nvPicPr>
            <p:cNvPr id="104" name="Google Shape;104;g2ac290376de_0_412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7381934" y="6280535"/>
              <a:ext cx="1277115" cy="348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g2ac290376de_0_4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002010" y="6164149"/>
              <a:ext cx="1363811" cy="4162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g2ac290376de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3878" y="365126"/>
            <a:ext cx="2157606" cy="47024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  <p:sldLayoutId id="2147483730" r:id="rId43"/>
    <p:sldLayoutId id="214748373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5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2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6.png"/><Relationship Id="rId4" Type="http://schemas.openxmlformats.org/officeDocument/2006/relationships/image" Target="../media/image78.png"/><Relationship Id="rId5" Type="http://schemas.openxmlformats.org/officeDocument/2006/relationships/image" Target="../media/image74.png"/><Relationship Id="rId6" Type="http://schemas.openxmlformats.org/officeDocument/2006/relationships/image" Target="../media/image8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8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2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9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2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9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6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7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7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5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7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Relationship Id="rId4" Type="http://schemas.openxmlformats.org/officeDocument/2006/relationships/image" Target="../media/image32.jpg"/><Relationship Id="rId5" Type="http://schemas.openxmlformats.org/officeDocument/2006/relationships/image" Target="../media/image30.png"/><Relationship Id="rId6" Type="http://schemas.openxmlformats.org/officeDocument/2006/relationships/image" Target="../media/image4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Relationship Id="rId5" Type="http://schemas.openxmlformats.org/officeDocument/2006/relationships/image" Target="../media/image46.png"/><Relationship Id="rId6" Type="http://schemas.openxmlformats.org/officeDocument/2006/relationships/image" Target="../media/image60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1" Type="http://schemas.openxmlformats.org/officeDocument/2006/relationships/image" Target="../media/image62.png"/><Relationship Id="rId10" Type="http://schemas.openxmlformats.org/officeDocument/2006/relationships/image" Target="../media/image39.png"/><Relationship Id="rId12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Relationship Id="rId4" Type="http://schemas.openxmlformats.org/officeDocument/2006/relationships/image" Target="../media/image85.png"/><Relationship Id="rId5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Relationship Id="rId5" Type="http://schemas.openxmlformats.org/officeDocument/2006/relationships/image" Target="../media/image46.png"/><Relationship Id="rId6" Type="http://schemas.openxmlformats.org/officeDocument/2006/relationships/image" Target="../media/image60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1" Type="http://schemas.openxmlformats.org/officeDocument/2006/relationships/image" Target="../media/image62.png"/><Relationship Id="rId10" Type="http://schemas.openxmlformats.org/officeDocument/2006/relationships/image" Target="../media/image39.png"/><Relationship Id="rId12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rive.google.com/file/d/1dzex_hmfWqs75ug4Rd0Re64mrbBKlYqe/view?usp=sharing" TargetMode="External"/><Relationship Id="rId4" Type="http://schemas.openxmlformats.org/officeDocument/2006/relationships/image" Target="../media/image7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radio.uchile.cl/2020/01/06/tiempo-de-turismo-sustentable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7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7.png"/><Relationship Id="rId4" Type="http://schemas.openxmlformats.org/officeDocument/2006/relationships/hyperlink" Target="https://bifidice.com/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6.png"/><Relationship Id="rId4" Type="http://schemas.openxmlformats.org/officeDocument/2006/relationships/image" Target="../media/image78.png"/><Relationship Id="rId5" Type="http://schemas.openxmlformats.org/officeDocument/2006/relationships/image" Target="../media/image74.png"/><Relationship Id="rId6" Type="http://schemas.openxmlformats.org/officeDocument/2006/relationships/image" Target="../media/image8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9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3.png"/><Relationship Id="rId4" Type="http://schemas.openxmlformats.org/officeDocument/2006/relationships/image" Target="../media/image87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5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3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0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2a93c58e016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38" y="2197512"/>
            <a:ext cx="8256525" cy="251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a93c58e016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100" y="76200"/>
            <a:ext cx="2613474" cy="77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g2a93c58e016_0_178"/>
          <p:cNvGrpSpPr/>
          <p:nvPr/>
        </p:nvGrpSpPr>
        <p:grpSpPr>
          <a:xfrm>
            <a:off x="3740253" y="6314194"/>
            <a:ext cx="543799" cy="542478"/>
            <a:chOff x="-56010050" y="2686975"/>
            <a:chExt cx="319000" cy="318225"/>
          </a:xfrm>
        </p:grpSpPr>
        <p:sp>
          <p:nvSpPr>
            <p:cNvPr id="193" name="Google Shape;193;g2a93c58e016_0_178"/>
            <p:cNvSpPr/>
            <p:nvPr/>
          </p:nvSpPr>
          <p:spPr>
            <a:xfrm>
              <a:off x="-55887975" y="2917925"/>
              <a:ext cx="72475" cy="29775"/>
            </a:xfrm>
            <a:custGeom>
              <a:rect b="b" l="l" r="r" t="t"/>
              <a:pathLst>
                <a:path extrusionOk="0" h="1191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g2a93c58e016_0_178"/>
            <p:cNvSpPr/>
            <p:nvPr/>
          </p:nvSpPr>
          <p:spPr>
            <a:xfrm>
              <a:off x="-55897425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g2a93c58e016_0_178"/>
            <p:cNvSpPr/>
            <p:nvPr/>
          </p:nvSpPr>
          <p:spPr>
            <a:xfrm>
              <a:off x="-55822600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g2a93c58e016_0_178"/>
            <p:cNvSpPr/>
            <p:nvPr/>
          </p:nvSpPr>
          <p:spPr>
            <a:xfrm>
              <a:off x="-56010050" y="26869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g2a93c58e016_0_178"/>
          <p:cNvGrpSpPr/>
          <p:nvPr/>
        </p:nvGrpSpPr>
        <p:grpSpPr>
          <a:xfrm>
            <a:off x="8433875" y="6306554"/>
            <a:ext cx="413560" cy="543799"/>
            <a:chOff x="-52074300" y="1911950"/>
            <a:chExt cx="242600" cy="319000"/>
          </a:xfrm>
        </p:grpSpPr>
        <p:sp>
          <p:nvSpPr>
            <p:cNvPr id="198" name="Google Shape;198;g2a93c58e016_0_178"/>
            <p:cNvSpPr/>
            <p:nvPr/>
          </p:nvSpPr>
          <p:spPr>
            <a:xfrm>
              <a:off x="-51989225" y="21256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g2a93c58e016_0_178"/>
            <p:cNvSpPr/>
            <p:nvPr/>
          </p:nvSpPr>
          <p:spPr>
            <a:xfrm>
              <a:off x="-51998675" y="206237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g2a93c58e016_0_178"/>
            <p:cNvSpPr/>
            <p:nvPr/>
          </p:nvSpPr>
          <p:spPr>
            <a:xfrm>
              <a:off x="-51925450" y="20623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g2a93c58e016_0_178"/>
            <p:cNvSpPr/>
            <p:nvPr/>
          </p:nvSpPr>
          <p:spPr>
            <a:xfrm>
              <a:off x="-52074300" y="1911950"/>
              <a:ext cx="242600" cy="319000"/>
            </a:xfrm>
            <a:custGeom>
              <a:rect b="b" l="l" r="r" t="t"/>
              <a:pathLst>
                <a:path extrusionOk="0" h="12760" w="9704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g2a93c58e016_0_178"/>
          <p:cNvGrpSpPr/>
          <p:nvPr/>
        </p:nvGrpSpPr>
        <p:grpSpPr>
          <a:xfrm>
            <a:off x="1464612" y="6315522"/>
            <a:ext cx="551897" cy="542478"/>
            <a:chOff x="-55620975" y="2294725"/>
            <a:chExt cx="323750" cy="318225"/>
          </a:xfrm>
        </p:grpSpPr>
        <p:sp>
          <p:nvSpPr>
            <p:cNvPr id="203" name="Google Shape;203;g2a93c58e016_0_178"/>
            <p:cNvSpPr/>
            <p:nvPr/>
          </p:nvSpPr>
          <p:spPr>
            <a:xfrm>
              <a:off x="-5549652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2a93c58e016_0_178"/>
            <p:cNvSpPr/>
            <p:nvPr/>
          </p:nvSpPr>
          <p:spPr>
            <a:xfrm>
              <a:off x="-55505975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2a93c58e016_0_178"/>
            <p:cNvSpPr/>
            <p:nvPr/>
          </p:nvSpPr>
          <p:spPr>
            <a:xfrm>
              <a:off x="-55431150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g2a93c58e016_0_178"/>
            <p:cNvSpPr/>
            <p:nvPr/>
          </p:nvSpPr>
          <p:spPr>
            <a:xfrm>
              <a:off x="-55620975" y="2294725"/>
              <a:ext cx="323750" cy="318225"/>
            </a:xfrm>
            <a:custGeom>
              <a:rect b="b" l="l" r="r" t="t"/>
              <a:pathLst>
                <a:path extrusionOk="0" h="12729" w="1295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2a93c58e016_0_178"/>
            <p:cNvSpPr/>
            <p:nvPr/>
          </p:nvSpPr>
          <p:spPr>
            <a:xfrm>
              <a:off x="-55450850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g2a93c58e016_0_178"/>
            <p:cNvSpPr/>
            <p:nvPr/>
          </p:nvSpPr>
          <p:spPr>
            <a:xfrm>
              <a:off x="-55506775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g2a93c58e016_0_178"/>
          <p:cNvGrpSpPr/>
          <p:nvPr/>
        </p:nvGrpSpPr>
        <p:grpSpPr>
          <a:xfrm>
            <a:off x="4911044" y="6316879"/>
            <a:ext cx="545163" cy="539793"/>
            <a:chOff x="-55229525" y="2688550"/>
            <a:chExt cx="319800" cy="316650"/>
          </a:xfrm>
        </p:grpSpPr>
        <p:sp>
          <p:nvSpPr>
            <p:cNvPr id="210" name="Google Shape;210;g2a93c58e016_0_178"/>
            <p:cNvSpPr/>
            <p:nvPr/>
          </p:nvSpPr>
          <p:spPr>
            <a:xfrm>
              <a:off x="-55104275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g2a93c58e016_0_178"/>
            <p:cNvSpPr/>
            <p:nvPr/>
          </p:nvSpPr>
          <p:spPr>
            <a:xfrm>
              <a:off x="-55039700" y="28563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g2a93c58e016_0_178"/>
            <p:cNvSpPr/>
            <p:nvPr/>
          </p:nvSpPr>
          <p:spPr>
            <a:xfrm>
              <a:off x="-55113750" y="28563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g2a93c58e016_0_178"/>
            <p:cNvSpPr/>
            <p:nvPr/>
          </p:nvSpPr>
          <p:spPr>
            <a:xfrm>
              <a:off x="-55229525" y="2688550"/>
              <a:ext cx="319800" cy="316650"/>
            </a:xfrm>
            <a:custGeom>
              <a:rect b="b" l="l" r="r" t="t"/>
              <a:pathLst>
                <a:path extrusionOk="0" h="12666" w="12792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g2a93c58e016_0_178"/>
          <p:cNvGrpSpPr/>
          <p:nvPr/>
        </p:nvGrpSpPr>
        <p:grpSpPr>
          <a:xfrm>
            <a:off x="6042805" y="6307867"/>
            <a:ext cx="543842" cy="542478"/>
            <a:chOff x="-53299850" y="2294725"/>
            <a:chExt cx="319025" cy="318225"/>
          </a:xfrm>
        </p:grpSpPr>
        <p:sp>
          <p:nvSpPr>
            <p:cNvPr id="215" name="Google Shape;215;g2a93c58e016_0_178"/>
            <p:cNvSpPr/>
            <p:nvPr/>
          </p:nvSpPr>
          <p:spPr>
            <a:xfrm>
              <a:off x="-53175400" y="25265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g2a93c58e016_0_178"/>
            <p:cNvSpPr/>
            <p:nvPr/>
          </p:nvSpPr>
          <p:spPr>
            <a:xfrm>
              <a:off x="-53299850" y="22947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g2a93c58e016_0_178"/>
          <p:cNvGrpSpPr/>
          <p:nvPr/>
        </p:nvGrpSpPr>
        <p:grpSpPr>
          <a:xfrm>
            <a:off x="2642013" y="6314366"/>
            <a:ext cx="413560" cy="541114"/>
            <a:chOff x="-56756725" y="2686975"/>
            <a:chExt cx="242600" cy="317425"/>
          </a:xfrm>
        </p:grpSpPr>
        <p:sp>
          <p:nvSpPr>
            <p:cNvPr id="218" name="Google Shape;218;g2a93c58e016_0_178"/>
            <p:cNvSpPr/>
            <p:nvPr/>
          </p:nvSpPr>
          <p:spPr>
            <a:xfrm>
              <a:off x="-56681100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2a93c58e016_0_178"/>
            <p:cNvSpPr/>
            <p:nvPr/>
          </p:nvSpPr>
          <p:spPr>
            <a:xfrm>
              <a:off x="-56606275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2a93c58e016_0_178"/>
            <p:cNvSpPr/>
            <p:nvPr/>
          </p:nvSpPr>
          <p:spPr>
            <a:xfrm>
              <a:off x="-56756725" y="2686975"/>
              <a:ext cx="242600" cy="317425"/>
            </a:xfrm>
            <a:custGeom>
              <a:rect b="b" l="l" r="r" t="t"/>
              <a:pathLst>
                <a:path extrusionOk="0" h="12697" w="9704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g2a93c58e016_0_178"/>
          <p:cNvGrpSpPr/>
          <p:nvPr/>
        </p:nvGrpSpPr>
        <p:grpSpPr>
          <a:xfrm>
            <a:off x="296551" y="6334994"/>
            <a:ext cx="539793" cy="508896"/>
            <a:chOff x="-56401500" y="2304975"/>
            <a:chExt cx="316650" cy="298525"/>
          </a:xfrm>
        </p:grpSpPr>
        <p:sp>
          <p:nvSpPr>
            <p:cNvPr id="222" name="Google Shape;222;g2a93c58e016_0_178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2a93c58e016_0_178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2a93c58e016_0_178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g2a93c58e016_0_178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g2a93c58e016_0_178"/>
          <p:cNvGrpSpPr/>
          <p:nvPr/>
        </p:nvGrpSpPr>
        <p:grpSpPr>
          <a:xfrm>
            <a:off x="7233584" y="6309234"/>
            <a:ext cx="510259" cy="541114"/>
            <a:chOff x="-52505925" y="2295525"/>
            <a:chExt cx="299325" cy="317425"/>
          </a:xfrm>
        </p:grpSpPr>
        <p:sp>
          <p:nvSpPr>
            <p:cNvPr id="227" name="Google Shape;227;g2a93c58e016_0_178"/>
            <p:cNvSpPr/>
            <p:nvPr/>
          </p:nvSpPr>
          <p:spPr>
            <a:xfrm>
              <a:off x="-52401950" y="2526500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g2a93c58e016_0_178"/>
            <p:cNvSpPr/>
            <p:nvPr/>
          </p:nvSpPr>
          <p:spPr>
            <a:xfrm>
              <a:off x="-52411400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g2a93c58e016_0_178"/>
            <p:cNvSpPr/>
            <p:nvPr/>
          </p:nvSpPr>
          <p:spPr>
            <a:xfrm>
              <a:off x="-5233657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2a93c58e016_0_178"/>
            <p:cNvSpPr/>
            <p:nvPr/>
          </p:nvSpPr>
          <p:spPr>
            <a:xfrm>
              <a:off x="-52505925" y="2295525"/>
              <a:ext cx="299325" cy="317425"/>
            </a:xfrm>
            <a:custGeom>
              <a:rect b="b" l="l" r="r" t="t"/>
              <a:pathLst>
                <a:path extrusionOk="0" h="12697" w="11973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2a93c58e016_0_569"/>
          <p:cNvPicPr preferRelativeResize="0"/>
          <p:nvPr/>
        </p:nvPicPr>
        <p:blipFill rotWithShape="1">
          <a:blip r:embed="rId3">
            <a:alphaModFix/>
          </a:blip>
          <a:srcRect b="15285" l="22282" r="21449" t="21865"/>
          <a:stretch/>
        </p:blipFill>
        <p:spPr>
          <a:xfrm>
            <a:off x="0" y="617525"/>
            <a:ext cx="9144001" cy="57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a93c58e016_0_569"/>
          <p:cNvSpPr txBox="1"/>
          <p:nvPr/>
        </p:nvSpPr>
        <p:spPr>
          <a:xfrm>
            <a:off x="125" y="6283625"/>
            <a:ext cx="9144000" cy="62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* La suma de las tres evaluaciones parciales es un 60% , el examen transversal tiene una ponderación de 40%.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*Cada evaluación requiere de un 60% de logro para alcanzar la nota 4.0.</a:t>
            </a:r>
            <a:endParaRPr i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9" name="Google Shape;309;g2a93c58e016_0_569"/>
          <p:cNvSpPr txBox="1"/>
          <p:nvPr/>
        </p:nvSpPr>
        <p:spPr>
          <a:xfrm>
            <a:off x="0" y="609600"/>
            <a:ext cx="91440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EA1 Identifica oportunidades en el entorno</a:t>
            </a:r>
            <a:endParaRPr b="1" sz="1600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0" name="Google Shape;310;g2a93c58e016_0_569"/>
          <p:cNvSpPr/>
          <p:nvPr/>
        </p:nvSpPr>
        <p:spPr>
          <a:xfrm>
            <a:off x="1748450" y="22139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11" name="Google Shape;311;g2a93c58e016_0_569"/>
          <p:cNvSpPr txBox="1"/>
          <p:nvPr/>
        </p:nvSpPr>
        <p:spPr>
          <a:xfrm>
            <a:off x="1567350" y="21071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EA2 Propone solución innovadora  según especialidad</a:t>
            </a:r>
            <a:endParaRPr b="1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2" name="Google Shape;312;g2a93c58e016_0_569"/>
          <p:cNvSpPr/>
          <p:nvPr/>
        </p:nvSpPr>
        <p:spPr>
          <a:xfrm>
            <a:off x="1824650" y="35855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13" name="Google Shape;313;g2a93c58e016_0_569"/>
          <p:cNvSpPr/>
          <p:nvPr/>
        </p:nvSpPr>
        <p:spPr>
          <a:xfrm>
            <a:off x="2053250" y="49571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14" name="Google Shape;314;g2a93c58e016_0_569"/>
          <p:cNvSpPr txBox="1"/>
          <p:nvPr/>
        </p:nvSpPr>
        <p:spPr>
          <a:xfrm>
            <a:off x="1748450" y="34787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EA3 Crea un modelo de negocio innovador</a:t>
            </a:r>
            <a:endParaRPr b="1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5" name="Google Shape;315;g2a93c58e016_0_569"/>
          <p:cNvSpPr txBox="1"/>
          <p:nvPr/>
        </p:nvSpPr>
        <p:spPr>
          <a:xfrm>
            <a:off x="1748450" y="48503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ET Elabora pitch Deck para atraer inversionistas</a:t>
            </a:r>
            <a:endParaRPr b="1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6" name="Google Shape;316;g2a93c58e016_0_569"/>
          <p:cNvSpPr txBox="1"/>
          <p:nvPr/>
        </p:nvSpPr>
        <p:spPr>
          <a:xfrm>
            <a:off x="1567350" y="1613050"/>
            <a:ext cx="1115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Conceptos iniciales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7" name="Google Shape;317;g2a93c58e016_0_569"/>
          <p:cNvSpPr txBox="1"/>
          <p:nvPr/>
        </p:nvSpPr>
        <p:spPr>
          <a:xfrm>
            <a:off x="3167550" y="16130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Búsqueda de oportunidades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8" name="Google Shape;318;g2a93c58e016_0_569"/>
          <p:cNvSpPr txBox="1"/>
          <p:nvPr/>
        </p:nvSpPr>
        <p:spPr>
          <a:xfrm>
            <a:off x="4920150" y="16130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Identificación de usuarios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19" name="Google Shape;319;g2a93c58e016_0_569"/>
          <p:cNvSpPr txBox="1"/>
          <p:nvPr/>
        </p:nvSpPr>
        <p:spPr>
          <a:xfrm>
            <a:off x="6459975" y="16130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Evaluar oportunidades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20" name="Google Shape;320;g2a93c58e016_0_569"/>
          <p:cNvSpPr txBox="1"/>
          <p:nvPr/>
        </p:nvSpPr>
        <p:spPr>
          <a:xfrm>
            <a:off x="-25450" y="25650"/>
            <a:ext cx="879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Ruta de contenidos:</a:t>
            </a:r>
            <a:endParaRPr b="1" sz="24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2ac290376de_0_235"/>
          <p:cNvSpPr/>
          <p:nvPr/>
        </p:nvSpPr>
        <p:spPr>
          <a:xfrm>
            <a:off x="241350" y="300900"/>
            <a:ext cx="2199000" cy="56469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L" sz="2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</a:t>
            </a:r>
            <a:endParaRPr b="0" i="0" sz="1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EL ENTORNO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Equivale al</a:t>
            </a:r>
            <a:r>
              <a:rPr b="0" i="1" lang="es-CL" sz="1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30% de</a:t>
            </a:r>
            <a:r>
              <a:rPr i="1" lang="es-CL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las notas parciales del semestre.</a:t>
            </a:r>
            <a:endParaRPr b="0" i="0" sz="1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8" name="Google Shape;1768;g2ac290376de_0_235"/>
          <p:cNvSpPr/>
          <p:nvPr/>
        </p:nvSpPr>
        <p:spPr>
          <a:xfrm>
            <a:off x="4290925" y="2280700"/>
            <a:ext cx="4188900" cy="263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La bitácora de registro de actividades contiene: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1. Canvas personal.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2. Propósito del equipo.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3. Mapa de contexto.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4. Identificar un problema.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5. Pauta de entrevistas.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6. Perfil de usuario.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7. Mapa de viaje del usuario.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8. Oportunidades para emprender.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69" name="Google Shape;1769;g2ac290376de_0_235"/>
          <p:cNvPicPr preferRelativeResize="0"/>
          <p:nvPr/>
        </p:nvPicPr>
        <p:blipFill rotWithShape="1">
          <a:blip r:embed="rId3">
            <a:alphaModFix/>
          </a:blip>
          <a:srcRect b="24575" l="25432" r="58416" t="50659"/>
          <a:stretch/>
        </p:blipFill>
        <p:spPr>
          <a:xfrm>
            <a:off x="6907050" y="2985200"/>
            <a:ext cx="288574" cy="2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g2ac290376de_0_235"/>
          <p:cNvPicPr preferRelativeResize="0"/>
          <p:nvPr/>
        </p:nvPicPr>
        <p:blipFill rotWithShape="1">
          <a:blip r:embed="rId3">
            <a:alphaModFix/>
          </a:blip>
          <a:srcRect b="24575" l="25432" r="58416" t="50659"/>
          <a:stretch/>
        </p:blipFill>
        <p:spPr>
          <a:xfrm>
            <a:off x="7288050" y="3213800"/>
            <a:ext cx="288574" cy="2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g2ac290376de_0_235"/>
          <p:cNvPicPr preferRelativeResize="0"/>
          <p:nvPr/>
        </p:nvPicPr>
        <p:blipFill rotWithShape="1">
          <a:blip r:embed="rId3">
            <a:alphaModFix/>
          </a:blip>
          <a:srcRect b="24575" l="25432" r="58416" t="50659"/>
          <a:stretch/>
        </p:blipFill>
        <p:spPr>
          <a:xfrm>
            <a:off x="6983250" y="3442400"/>
            <a:ext cx="288574" cy="2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g2ac290376de_0_235"/>
          <p:cNvPicPr preferRelativeResize="0"/>
          <p:nvPr/>
        </p:nvPicPr>
        <p:blipFill rotWithShape="1">
          <a:blip r:embed="rId3">
            <a:alphaModFix/>
          </a:blip>
          <a:srcRect b="24575" l="25432" r="58416" t="50659"/>
          <a:stretch/>
        </p:blipFill>
        <p:spPr>
          <a:xfrm>
            <a:off x="7440450" y="3671000"/>
            <a:ext cx="288574" cy="2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g2ac290376de_0_235"/>
          <p:cNvPicPr preferRelativeResize="0"/>
          <p:nvPr/>
        </p:nvPicPr>
        <p:blipFill rotWithShape="1">
          <a:blip r:embed="rId3">
            <a:alphaModFix/>
          </a:blip>
          <a:srcRect b="24575" l="25432" r="58416" t="50659"/>
          <a:stretch/>
        </p:blipFill>
        <p:spPr>
          <a:xfrm>
            <a:off x="7135650" y="3899600"/>
            <a:ext cx="288574" cy="2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g2ac290376de_0_235"/>
          <p:cNvSpPr txBox="1"/>
          <p:nvPr/>
        </p:nvSpPr>
        <p:spPr>
          <a:xfrm>
            <a:off x="2612125" y="300900"/>
            <a:ext cx="6401700" cy="5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Exposición sobre el propósito del equipo (de 3 minutos) + Entrega de bitácora de registro de actividades en clases, grupal. </a:t>
            </a:r>
            <a:r>
              <a:rPr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Quiz individual. </a:t>
            </a:r>
            <a:endParaRPr b="1" sz="22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b="1" sz="24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0" name="Google Shape;1780;g2aa2fe4fc08_0_497"/>
          <p:cNvPicPr preferRelativeResize="0"/>
          <p:nvPr/>
        </p:nvPicPr>
        <p:blipFill rotWithShape="1">
          <a:blip r:embed="rId3">
            <a:alphaModFix/>
          </a:blip>
          <a:srcRect b="13677" l="22456" r="22676" t="26777"/>
          <a:stretch/>
        </p:blipFill>
        <p:spPr>
          <a:xfrm>
            <a:off x="19775" y="812100"/>
            <a:ext cx="9144001" cy="557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g2aa2fe4fc08_0_497"/>
          <p:cNvSpPr txBox="1"/>
          <p:nvPr/>
        </p:nvSpPr>
        <p:spPr>
          <a:xfrm>
            <a:off x="19775" y="6251925"/>
            <a:ext cx="9144000" cy="62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* La suma de las tres evaluaciones parciales es un 60% , el examen transversal tiene una ponderación de 40%.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*Cada evaluación requiere de un 60% de logro para alcanzar la nota 4.0.</a:t>
            </a:r>
            <a:endParaRPr i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2" name="Google Shape;1782;g2aa2fe4fc08_0_497"/>
          <p:cNvSpPr txBox="1"/>
          <p:nvPr/>
        </p:nvSpPr>
        <p:spPr>
          <a:xfrm>
            <a:off x="0" y="457200"/>
            <a:ext cx="91440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EA1 Identifica oportunidades en el entorno</a:t>
            </a:r>
            <a:endParaRPr b="1" sz="1600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783" name="Google Shape;1783;g2aa2fe4fc08_0_497"/>
          <p:cNvSpPr/>
          <p:nvPr/>
        </p:nvSpPr>
        <p:spPr>
          <a:xfrm>
            <a:off x="1748450" y="20615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784" name="Google Shape;1784;g2aa2fe4fc08_0_497"/>
          <p:cNvSpPr txBox="1"/>
          <p:nvPr/>
        </p:nvSpPr>
        <p:spPr>
          <a:xfrm>
            <a:off x="1567350" y="19547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EA2 Propone solución innovadora  según especialidad</a:t>
            </a:r>
            <a:endParaRPr b="1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785" name="Google Shape;1785;g2aa2fe4fc08_0_497"/>
          <p:cNvSpPr/>
          <p:nvPr/>
        </p:nvSpPr>
        <p:spPr>
          <a:xfrm>
            <a:off x="1824650" y="34331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786" name="Google Shape;1786;g2aa2fe4fc08_0_497"/>
          <p:cNvSpPr/>
          <p:nvPr/>
        </p:nvSpPr>
        <p:spPr>
          <a:xfrm>
            <a:off x="2053250" y="48047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787" name="Google Shape;1787;g2aa2fe4fc08_0_497"/>
          <p:cNvSpPr txBox="1"/>
          <p:nvPr/>
        </p:nvSpPr>
        <p:spPr>
          <a:xfrm>
            <a:off x="1748450" y="34025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EA3 Crea un modelo de negocio innovador</a:t>
            </a:r>
            <a:endParaRPr b="1">
              <a:solidFill>
                <a:srgbClr val="C582F4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788" name="Google Shape;1788;g2aa2fe4fc08_0_497"/>
          <p:cNvSpPr txBox="1"/>
          <p:nvPr/>
        </p:nvSpPr>
        <p:spPr>
          <a:xfrm>
            <a:off x="1748450" y="47741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ET Elabora pitch Deck para atraer inversionistas</a:t>
            </a:r>
            <a:endParaRPr b="1">
              <a:solidFill>
                <a:srgbClr val="C582F4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789" name="Google Shape;1789;g2aa2fe4fc08_0_497"/>
          <p:cNvSpPr txBox="1"/>
          <p:nvPr/>
        </p:nvSpPr>
        <p:spPr>
          <a:xfrm>
            <a:off x="1567350" y="1460650"/>
            <a:ext cx="1115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Conceptos iniciales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790" name="Google Shape;1790;g2aa2fe4fc08_0_497"/>
          <p:cNvSpPr txBox="1"/>
          <p:nvPr/>
        </p:nvSpPr>
        <p:spPr>
          <a:xfrm>
            <a:off x="3167550" y="14606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Búsqueda de oportunidades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791" name="Google Shape;1791;g2aa2fe4fc08_0_497"/>
          <p:cNvSpPr txBox="1"/>
          <p:nvPr/>
        </p:nvSpPr>
        <p:spPr>
          <a:xfrm>
            <a:off x="4920150" y="14606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Identificación de usuarios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792" name="Google Shape;1792;g2aa2fe4fc08_0_497"/>
          <p:cNvSpPr txBox="1"/>
          <p:nvPr/>
        </p:nvSpPr>
        <p:spPr>
          <a:xfrm>
            <a:off x="6459975" y="14606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Evaluar oportunidades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793" name="Google Shape;1793;g2aa2fe4fc08_0_497"/>
          <p:cNvSpPr txBox="1"/>
          <p:nvPr/>
        </p:nvSpPr>
        <p:spPr>
          <a:xfrm>
            <a:off x="-25450" y="25650"/>
            <a:ext cx="879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Ruta de contenidos:</a:t>
            </a:r>
            <a:endParaRPr b="1" sz="24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9" name="Google Shape;1799;g2aa2fe4fc08_0_514"/>
          <p:cNvGrpSpPr/>
          <p:nvPr/>
        </p:nvGrpSpPr>
        <p:grpSpPr>
          <a:xfrm>
            <a:off x="0" y="1421700"/>
            <a:ext cx="9163776" cy="3585292"/>
            <a:chOff x="0" y="431100"/>
            <a:chExt cx="9163776" cy="3585292"/>
          </a:xfrm>
        </p:grpSpPr>
        <p:grpSp>
          <p:nvGrpSpPr>
            <p:cNvPr id="1800" name="Google Shape;1800;g2aa2fe4fc08_0_514"/>
            <p:cNvGrpSpPr/>
            <p:nvPr/>
          </p:nvGrpSpPr>
          <p:grpSpPr>
            <a:xfrm>
              <a:off x="19775" y="431100"/>
              <a:ext cx="9144001" cy="2607475"/>
              <a:chOff x="19775" y="431100"/>
              <a:chExt cx="9144001" cy="2607475"/>
            </a:xfrm>
          </p:grpSpPr>
          <p:pic>
            <p:nvPicPr>
              <p:cNvPr id="1801" name="Google Shape;1801;g2aa2fe4fc08_0_514"/>
              <p:cNvPicPr preferRelativeResize="0"/>
              <p:nvPr/>
            </p:nvPicPr>
            <p:blipFill rotWithShape="1">
              <a:blip r:embed="rId3">
                <a:alphaModFix/>
              </a:blip>
              <a:srcRect b="45396" l="22456" r="22676" t="26777"/>
              <a:stretch/>
            </p:blipFill>
            <p:spPr>
              <a:xfrm>
                <a:off x="19775" y="431100"/>
                <a:ext cx="9144001" cy="2607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2" name="Google Shape;1802;g2aa2fe4fc08_0_514"/>
              <p:cNvSpPr txBox="1"/>
              <p:nvPr/>
            </p:nvSpPr>
            <p:spPr>
              <a:xfrm>
                <a:off x="1567350" y="1079650"/>
                <a:ext cx="11151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CL" sz="1100">
                    <a:solidFill>
                      <a:schemeClr val="lt1"/>
                    </a:solidFill>
                    <a:latin typeface="Arvo"/>
                    <a:ea typeface="Arvo"/>
                    <a:cs typeface="Arvo"/>
                    <a:sym typeface="Arvo"/>
                  </a:rPr>
                  <a:t>Conceptos iniciales</a:t>
                </a:r>
                <a:endParaRPr b="1" sz="11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803" name="Google Shape;1803;g2aa2fe4fc08_0_514"/>
              <p:cNvSpPr txBox="1"/>
              <p:nvPr/>
            </p:nvSpPr>
            <p:spPr>
              <a:xfrm>
                <a:off x="3167550" y="1079650"/>
                <a:ext cx="13818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CL" sz="1100">
                    <a:solidFill>
                      <a:schemeClr val="lt1"/>
                    </a:solidFill>
                    <a:latin typeface="Arvo"/>
                    <a:ea typeface="Arvo"/>
                    <a:cs typeface="Arvo"/>
                    <a:sym typeface="Arvo"/>
                  </a:rPr>
                  <a:t>Búsqueda de oportunidades</a:t>
                </a:r>
                <a:endParaRPr b="1" sz="11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804" name="Google Shape;1804;g2aa2fe4fc08_0_514"/>
              <p:cNvSpPr txBox="1"/>
              <p:nvPr/>
            </p:nvSpPr>
            <p:spPr>
              <a:xfrm>
                <a:off x="4920150" y="1079650"/>
                <a:ext cx="13818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CL" sz="1100">
                    <a:solidFill>
                      <a:schemeClr val="lt1"/>
                    </a:solidFill>
                    <a:latin typeface="Arvo"/>
                    <a:ea typeface="Arvo"/>
                    <a:cs typeface="Arvo"/>
                    <a:sym typeface="Arvo"/>
                  </a:rPr>
                  <a:t>Identificación de usuarios</a:t>
                </a:r>
                <a:endParaRPr b="1" sz="11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805" name="Google Shape;1805;g2aa2fe4fc08_0_514"/>
              <p:cNvSpPr txBox="1"/>
              <p:nvPr/>
            </p:nvSpPr>
            <p:spPr>
              <a:xfrm>
                <a:off x="6459975" y="1079650"/>
                <a:ext cx="13818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CL" sz="1100">
                    <a:solidFill>
                      <a:schemeClr val="lt1"/>
                    </a:solidFill>
                    <a:latin typeface="Arvo"/>
                    <a:ea typeface="Arvo"/>
                    <a:cs typeface="Arvo"/>
                    <a:sym typeface="Arvo"/>
                  </a:rPr>
                  <a:t>Evaluar oportunidades</a:t>
                </a:r>
                <a:endParaRPr b="1" sz="11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sp>
          <p:nvSpPr>
            <p:cNvPr id="1806" name="Google Shape;1806;g2aa2fe4fc08_0_514"/>
            <p:cNvSpPr/>
            <p:nvPr/>
          </p:nvSpPr>
          <p:spPr>
            <a:xfrm>
              <a:off x="0" y="1629625"/>
              <a:ext cx="7841700" cy="1510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1807" name="Google Shape;1807;g2aa2fe4fc08_0_514"/>
            <p:cNvSpPr/>
            <p:nvPr/>
          </p:nvSpPr>
          <p:spPr>
            <a:xfrm rot="-2031234">
              <a:off x="6704382" y="2071053"/>
              <a:ext cx="1629577" cy="162957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</p:grpSp>
      <p:sp>
        <p:nvSpPr>
          <p:cNvPr id="1808" name="Google Shape;1808;g2aa2fe4fc08_0_514"/>
          <p:cNvSpPr/>
          <p:nvPr/>
        </p:nvSpPr>
        <p:spPr>
          <a:xfrm>
            <a:off x="237900" y="165350"/>
            <a:ext cx="8668200" cy="10320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SEMANA 3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CL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r>
              <a:rPr lang="es-CL" sz="2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EN EL ENTORNO 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9" name="Google Shape;1809;g2aa2fe4fc08_0_514"/>
          <p:cNvSpPr txBox="1"/>
          <p:nvPr/>
        </p:nvSpPr>
        <p:spPr>
          <a:xfrm>
            <a:off x="1124225" y="3923775"/>
            <a:ext cx="710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OBJETIVO DE LA CLASE 4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Evaluar las oportunidades detectadas a partir de las necesidades de los usuarios.</a:t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0" name="Google Shape;1810;g2aa2fe4fc08_0_514"/>
          <p:cNvSpPr/>
          <p:nvPr/>
        </p:nvSpPr>
        <p:spPr>
          <a:xfrm>
            <a:off x="2054000" y="2750000"/>
            <a:ext cx="5177457" cy="1069425"/>
          </a:xfrm>
          <a:custGeom>
            <a:rect b="b" l="l" r="r" t="t"/>
            <a:pathLst>
              <a:path extrusionOk="0" h="42777" w="138518">
                <a:moveTo>
                  <a:pt x="138518" y="0"/>
                </a:moveTo>
                <a:lnTo>
                  <a:pt x="138518" y="10864"/>
                </a:lnTo>
                <a:lnTo>
                  <a:pt x="0" y="10864"/>
                </a:lnTo>
                <a:lnTo>
                  <a:pt x="0" y="42777"/>
                </a:lnTo>
              </a:path>
            </a:pathLst>
          </a:custGeom>
          <a:noFill/>
          <a:ln cap="flat" cmpd="sng" w="28575">
            <a:solidFill>
              <a:srgbClr val="C582F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2aa2fe4fc08_0_209"/>
          <p:cNvSpPr txBox="1"/>
          <p:nvPr/>
        </p:nvSpPr>
        <p:spPr>
          <a:xfrm>
            <a:off x="251525" y="1783225"/>
            <a:ext cx="4365900" cy="4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Ahora que ya hemos entrevistado a usuarios vinculados al problema, estamos en condiciones de construir el perfil validado.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Esto nos permitirá </a:t>
            </a:r>
            <a:r>
              <a:rPr b="1"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entender</a:t>
            </a:r>
            <a:r>
              <a:rPr b="1" lang="es-CL" sz="2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al usuario</a:t>
            </a:r>
            <a:r>
              <a:rPr lang="es-CL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real que vive el problema lo cual nos proporciona información más cercana.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7" name="Google Shape;1817;g2aa2fe4fc08_0_209"/>
          <p:cNvSpPr txBox="1"/>
          <p:nvPr>
            <p:ph idx="4294967295" type="title"/>
          </p:nvPr>
        </p:nvSpPr>
        <p:spPr>
          <a:xfrm>
            <a:off x="251526" y="184750"/>
            <a:ext cx="4526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2600">
                <a:solidFill>
                  <a:srgbClr val="FFFFFF"/>
                </a:solidFill>
                <a:highlight>
                  <a:srgbClr val="D17EFB"/>
                </a:highlight>
                <a:latin typeface="Comfortaa"/>
                <a:ea typeface="Comfortaa"/>
                <a:cs typeface="Comfortaa"/>
                <a:sym typeface="Comfortaa"/>
              </a:rPr>
              <a:t>CONSTRUCCIÓN DEL</a:t>
            </a:r>
            <a:r>
              <a:rPr lang="es-CL" sz="3000">
                <a:solidFill>
                  <a:srgbClr val="FFFFFF"/>
                </a:solidFill>
                <a:highlight>
                  <a:srgbClr val="D17EFB"/>
                </a:highlight>
                <a:latin typeface="Comfortaa"/>
                <a:ea typeface="Comfortaa"/>
                <a:cs typeface="Comfortaa"/>
                <a:sym typeface="Comfortaa"/>
              </a:rPr>
              <a:t> PERFIL DE USUARIO VALIDADO</a:t>
            </a:r>
            <a:endParaRPr sz="3000">
              <a:solidFill>
                <a:srgbClr val="FFFFFF"/>
              </a:solidFill>
              <a:highlight>
                <a:srgbClr val="D17EFB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18" name="Google Shape;1818;g2aa2fe4fc08_0_209"/>
          <p:cNvPicPr preferRelativeResize="0"/>
          <p:nvPr/>
        </p:nvPicPr>
        <p:blipFill rotWithShape="1">
          <a:blip r:embed="rId3">
            <a:alphaModFix/>
          </a:blip>
          <a:srcRect b="0" l="5168" r="0" t="0"/>
          <a:stretch/>
        </p:blipFill>
        <p:spPr>
          <a:xfrm>
            <a:off x="4778100" y="-299"/>
            <a:ext cx="4365900" cy="613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aa2fe4fc08_0_645"/>
          <p:cNvSpPr/>
          <p:nvPr/>
        </p:nvSpPr>
        <p:spPr>
          <a:xfrm>
            <a:off x="285537" y="231304"/>
            <a:ext cx="8567100" cy="57606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TRABAJO EN CLASES /</a:t>
            </a:r>
            <a:endParaRPr b="1" sz="4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Bitácora de registro de actividades </a:t>
            </a:r>
            <a:endParaRPr b="1" sz="2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ACTIVIDAD 6. PERFIL DE USUARIO.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clases. En equipos.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5" name="Google Shape;1825;g2aa2fe4fc08_0_645"/>
          <p:cNvSpPr/>
          <p:nvPr/>
        </p:nvSpPr>
        <p:spPr>
          <a:xfrm>
            <a:off x="7451997" y="447310"/>
            <a:ext cx="1224300" cy="12243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6" name="Google Shape;1826;g2aa2fe4fc08_0_645"/>
          <p:cNvPicPr preferRelativeResize="0"/>
          <p:nvPr/>
        </p:nvPicPr>
        <p:blipFill rotWithShape="1">
          <a:blip r:embed="rId3">
            <a:alphaModFix/>
          </a:blip>
          <a:srcRect b="23905" l="28407" r="61753" t="43404"/>
          <a:stretch/>
        </p:blipFill>
        <p:spPr>
          <a:xfrm>
            <a:off x="7814162" y="592562"/>
            <a:ext cx="499826" cy="9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2aa2fe4fc08_0_652"/>
          <p:cNvSpPr txBox="1"/>
          <p:nvPr/>
        </p:nvSpPr>
        <p:spPr>
          <a:xfrm>
            <a:off x="258750" y="323350"/>
            <a:ext cx="8626500" cy="26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Para construir el</a:t>
            </a:r>
            <a:r>
              <a:rPr lang="es-CL" sz="2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000">
                <a:solidFill>
                  <a:srgbClr val="FFFFFF"/>
                </a:solidFill>
                <a:highlight>
                  <a:srgbClr val="D17EFB"/>
                </a:highlight>
                <a:latin typeface="Comfortaa"/>
                <a:ea typeface="Comfortaa"/>
                <a:cs typeface="Comfortaa"/>
                <a:sym typeface="Comfortaa"/>
              </a:rPr>
              <a:t>perfil de usuario validado</a:t>
            </a:r>
            <a:r>
              <a:rPr lang="es-CL" sz="2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con el que trabajarán, deben revisar todas las entrevistas realizadas  y analizar, jerarquizar y </a:t>
            </a: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agrupar</a:t>
            </a: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la información recopilada.</a:t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El perfil construido será ficticio, pero se basará en información real recogida por el equipo.</a:t>
            </a:r>
            <a:endParaRPr sz="2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33" name="Google Shape;1833;g2aa2fe4fc08_0_652"/>
          <p:cNvPicPr preferRelativeResize="0"/>
          <p:nvPr/>
        </p:nvPicPr>
        <p:blipFill rotWithShape="1">
          <a:blip r:embed="rId3">
            <a:alphaModFix/>
          </a:blip>
          <a:srcRect b="0" l="0" r="0" t="41588"/>
          <a:stretch/>
        </p:blipFill>
        <p:spPr>
          <a:xfrm>
            <a:off x="0" y="3298150"/>
            <a:ext cx="9144003" cy="355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9" name="Google Shape;1839;g2aa2fe4fc08_0_634"/>
          <p:cNvGraphicFramePr/>
          <p:nvPr/>
        </p:nvGraphicFramePr>
        <p:xfrm>
          <a:off x="484949" y="13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{5F6F3076-5C53-43B2-A46C-C122711FCDF4}</a:tableStyleId>
              </a:tblPr>
              <a:tblGrid>
                <a:gridCol w="2807025"/>
                <a:gridCol w="2665650"/>
                <a:gridCol w="2701400"/>
              </a:tblGrid>
              <a:tr h="60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32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Nombre</a:t>
                      </a:r>
                      <a:endParaRPr b="1"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32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Biografía</a:t>
                      </a:r>
                      <a:endParaRPr b="1" i="0" sz="32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Breve Biografía del usuario relacionada con el problema abordado.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32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Objetivos/</a:t>
                      </a:r>
                      <a:endParaRPr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32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Motivaciones</a:t>
                      </a:r>
                      <a:endParaRPr b="1" i="0" sz="32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Objetivo/Motivaciones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Objetivo/Motivaciones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6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28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Foto</a:t>
                      </a:r>
                      <a:endParaRPr b="1" i="0" sz="28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39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s-CL" sz="2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Profesión: </a:t>
                      </a:r>
                      <a:endParaRPr b="1" i="0" sz="2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s-CL" sz="2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Dónde trabaja:</a:t>
                      </a:r>
                      <a:endParaRPr b="1" i="0" sz="2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s-CL" sz="2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¿Cómo es su familia?:</a:t>
                      </a:r>
                      <a:endParaRPr b="1" i="0" sz="2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32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Personalidad</a:t>
                      </a:r>
                      <a:endParaRPr b="1" i="0" sz="32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Características de personalidad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Características de personalidad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Características de personalidad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28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Frustraciones</a:t>
                      </a:r>
                      <a:endParaRPr b="1" i="0" sz="28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Frustraciones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Frustraciones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Frustraciones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40" name="Google Shape;1840;g2aa2fe4fc08_0_634"/>
          <p:cNvPicPr preferRelativeResize="0"/>
          <p:nvPr/>
        </p:nvPicPr>
        <p:blipFill rotWithShape="1">
          <a:blip r:embed="rId3">
            <a:alphaModFix/>
          </a:blip>
          <a:srcRect b="10482" l="14830" r="6155" t="5723"/>
          <a:stretch/>
        </p:blipFill>
        <p:spPr>
          <a:xfrm>
            <a:off x="1734389" y="2048320"/>
            <a:ext cx="1080980" cy="1287046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g2aa2fe4fc08_0_634"/>
          <p:cNvSpPr txBox="1"/>
          <p:nvPr/>
        </p:nvSpPr>
        <p:spPr>
          <a:xfrm>
            <a:off x="160053" y="5957100"/>
            <a:ext cx="6443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Adaptado de la “Técnica Perfil Usuario” de la Baraja de Técnicas de Design Thinking en Español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Cometa" id="1842" name="Google Shape;1842;g2aa2fe4fc08_0_6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9192" y="1520087"/>
            <a:ext cx="257582" cy="2254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ueno" id="1843" name="Google Shape;1843;g2aa2fe4fc08_0_6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9893" y="3545962"/>
            <a:ext cx="312567" cy="312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a confundida con relleno sólido" id="1844" name="Google Shape;1844;g2aa2fe4fc08_0_6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5673" y="1504205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2aa2fe4fc08_0_634"/>
          <p:cNvSpPr txBox="1"/>
          <p:nvPr>
            <p:ph idx="4294967295" type="title"/>
          </p:nvPr>
        </p:nvSpPr>
        <p:spPr>
          <a:xfrm>
            <a:off x="120700" y="386575"/>
            <a:ext cx="8774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PERFIL USUARIO 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2aa2fe4fc08_0_536"/>
          <p:cNvSpPr txBox="1"/>
          <p:nvPr>
            <p:ph idx="4294967295" type="title"/>
          </p:nvPr>
        </p:nvSpPr>
        <p:spPr>
          <a:xfrm>
            <a:off x="120700" y="386575"/>
            <a:ext cx="8774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IDENTIFICAR OPORTUNIDADES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2" name="Google Shape;1852;g2aa2fe4fc08_0_536"/>
          <p:cNvSpPr txBox="1"/>
          <p:nvPr/>
        </p:nvSpPr>
        <p:spPr>
          <a:xfrm>
            <a:off x="212201" y="1109350"/>
            <a:ext cx="8614800" cy="3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Ya hemos hablado de “identificar oportunidades”, ahora debemos hacerlo basándonos en la información recogida.</a:t>
            </a:r>
            <a:endParaRPr sz="1600">
              <a:solidFill>
                <a:srgbClr val="7F7F7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F7F7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P</a:t>
            </a:r>
            <a:r>
              <a:rPr lang="es-CL" sz="16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ara identificar oportunidades existen varias herramientas que permiten sintetizar la información de la investigación. </a:t>
            </a:r>
            <a:endParaRPr sz="1600">
              <a:solidFill>
                <a:srgbClr val="7F7F7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F7F7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53" name="Google Shape;1853;g2aa2fe4fc08_0_536"/>
          <p:cNvPicPr preferRelativeResize="0"/>
          <p:nvPr/>
        </p:nvPicPr>
        <p:blipFill rotWithShape="1">
          <a:blip r:embed="rId3">
            <a:alphaModFix/>
          </a:blip>
          <a:srcRect b="11189" l="0" r="0" t="22085"/>
          <a:stretch/>
        </p:blipFill>
        <p:spPr>
          <a:xfrm>
            <a:off x="0" y="3426075"/>
            <a:ext cx="9144003" cy="343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g2aa2fe4fc08_0_540"/>
          <p:cNvPicPr preferRelativeResize="0"/>
          <p:nvPr/>
        </p:nvPicPr>
        <p:blipFill rotWithShape="1">
          <a:blip r:embed="rId3">
            <a:alphaModFix/>
          </a:blip>
          <a:srcRect b="34594" l="23402" r="55990" t="32189"/>
          <a:stretch/>
        </p:blipFill>
        <p:spPr>
          <a:xfrm>
            <a:off x="6145044" y="263675"/>
            <a:ext cx="1884257" cy="17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aa2fe4fc08_0_540"/>
          <p:cNvSpPr txBox="1"/>
          <p:nvPr/>
        </p:nvSpPr>
        <p:spPr>
          <a:xfrm>
            <a:off x="237700" y="643050"/>
            <a:ext cx="54489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Una de estas herramientas es el </a:t>
            </a:r>
            <a:r>
              <a:rPr lang="es-CL" sz="1800">
                <a:solidFill>
                  <a:srgbClr val="FFFFFF"/>
                </a:solidFill>
                <a:highlight>
                  <a:srgbClr val="D17EFB"/>
                </a:highlight>
                <a:latin typeface="Comfortaa"/>
                <a:ea typeface="Comfortaa"/>
                <a:cs typeface="Comfortaa"/>
                <a:sym typeface="Comfortaa"/>
              </a:rPr>
              <a:t>MAPA DEL USUARIO,</a:t>
            </a:r>
            <a:r>
              <a:rPr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18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el cual nos permite trazar la trayectoria de un usuario y plasmar en un diagrama gráfico cada una de las </a:t>
            </a:r>
            <a:r>
              <a:rPr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e</a:t>
            </a: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tapas, interacciones, canales y elementos por los que atraviesa nuestro usuario</a:t>
            </a:r>
            <a:r>
              <a:rPr lang="es-CL" sz="22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CL" sz="18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evidenciando la experiencia y reconociendo los puntos de encuentro del usuario con el problema identificado, en donde hay emociones positivas, negativas y neutrales frente al problema.</a:t>
            </a:r>
            <a:endParaRPr b="1" sz="2400"/>
          </a:p>
        </p:txBody>
      </p:sp>
      <p:pic>
        <p:nvPicPr>
          <p:cNvPr id="1861" name="Google Shape;1861;g2aa2fe4fc08_0_540"/>
          <p:cNvPicPr preferRelativeResize="0"/>
          <p:nvPr/>
        </p:nvPicPr>
        <p:blipFill rotWithShape="1">
          <a:blip r:embed="rId4">
            <a:alphaModFix/>
          </a:blip>
          <a:srcRect b="28042" l="24194" r="57964" t="35458"/>
          <a:stretch/>
        </p:blipFill>
        <p:spPr>
          <a:xfrm>
            <a:off x="7497400" y="1900875"/>
            <a:ext cx="1484477" cy="17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2aa2fe4fc08_0_540"/>
          <p:cNvPicPr preferRelativeResize="0"/>
          <p:nvPr/>
        </p:nvPicPr>
        <p:blipFill rotWithShape="1">
          <a:blip r:embed="rId5">
            <a:alphaModFix/>
          </a:blip>
          <a:srcRect b="26364" l="21980" r="52981" t="39100"/>
          <a:stretch/>
        </p:blipFill>
        <p:spPr>
          <a:xfrm>
            <a:off x="7028878" y="4281150"/>
            <a:ext cx="1953001" cy="15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g2aa2fe4fc08_0_540"/>
          <p:cNvPicPr preferRelativeResize="0"/>
          <p:nvPr/>
        </p:nvPicPr>
        <p:blipFill rotWithShape="1">
          <a:blip r:embed="rId6">
            <a:alphaModFix/>
          </a:blip>
          <a:srcRect b="31449" l="25045" r="58092" t="32197"/>
          <a:stretch/>
        </p:blipFill>
        <p:spPr>
          <a:xfrm>
            <a:off x="5762800" y="2639450"/>
            <a:ext cx="1484477" cy="179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g2abf349f22c_0_4"/>
          <p:cNvPicPr preferRelativeResize="0"/>
          <p:nvPr/>
        </p:nvPicPr>
        <p:blipFill rotWithShape="1">
          <a:blip r:embed="rId3">
            <a:alphaModFix/>
          </a:blip>
          <a:srcRect b="34594" l="23402" r="55990" t="32189"/>
          <a:stretch/>
        </p:blipFill>
        <p:spPr>
          <a:xfrm>
            <a:off x="5185069" y="501325"/>
            <a:ext cx="1884257" cy="17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2abf349f22c_0_4"/>
          <p:cNvSpPr txBox="1"/>
          <p:nvPr/>
        </p:nvSpPr>
        <p:spPr>
          <a:xfrm>
            <a:off x="220725" y="2464888"/>
            <a:ext cx="5448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El </a:t>
            </a:r>
            <a:r>
              <a:rPr lang="es-CL" sz="24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MAPA DE VIAJE DEL USUARIO</a:t>
            </a:r>
            <a:r>
              <a:rPr lang="es-CL" sz="16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0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nos </a:t>
            </a:r>
            <a:r>
              <a:rPr lang="es-CL" sz="20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ayuda a </a:t>
            </a:r>
            <a:r>
              <a:rPr lang="es-CL" sz="24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descubrir cuál es la brecha que existe entre el usuario y el problema.</a:t>
            </a:r>
            <a:endParaRPr sz="2200"/>
          </a:p>
        </p:txBody>
      </p:sp>
      <p:pic>
        <p:nvPicPr>
          <p:cNvPr id="1871" name="Google Shape;1871;g2abf349f22c_0_4"/>
          <p:cNvPicPr preferRelativeResize="0"/>
          <p:nvPr/>
        </p:nvPicPr>
        <p:blipFill rotWithShape="1">
          <a:blip r:embed="rId4">
            <a:alphaModFix/>
          </a:blip>
          <a:srcRect b="28042" l="24194" r="57964" t="35458"/>
          <a:stretch/>
        </p:blipFill>
        <p:spPr>
          <a:xfrm>
            <a:off x="7069325" y="1816000"/>
            <a:ext cx="1484477" cy="17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g2abf349f22c_0_4"/>
          <p:cNvPicPr preferRelativeResize="0"/>
          <p:nvPr/>
        </p:nvPicPr>
        <p:blipFill rotWithShape="1">
          <a:blip r:embed="rId5">
            <a:alphaModFix/>
          </a:blip>
          <a:srcRect b="26364" l="21980" r="52981" t="39100"/>
          <a:stretch/>
        </p:blipFill>
        <p:spPr>
          <a:xfrm>
            <a:off x="7069328" y="4366025"/>
            <a:ext cx="1953001" cy="15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g2abf349f22c_0_4"/>
          <p:cNvPicPr preferRelativeResize="0"/>
          <p:nvPr/>
        </p:nvPicPr>
        <p:blipFill rotWithShape="1">
          <a:blip r:embed="rId6">
            <a:alphaModFix/>
          </a:blip>
          <a:srcRect b="31449" l="25045" r="58092" t="32197"/>
          <a:stretch/>
        </p:blipFill>
        <p:spPr>
          <a:xfrm>
            <a:off x="5669625" y="3267550"/>
            <a:ext cx="1484477" cy="179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g2a93c58e016_0_473"/>
          <p:cNvGrpSpPr/>
          <p:nvPr/>
        </p:nvGrpSpPr>
        <p:grpSpPr>
          <a:xfrm>
            <a:off x="-543184" y="1867276"/>
            <a:ext cx="9449257" cy="3683943"/>
            <a:chOff x="950625" y="1668463"/>
            <a:chExt cx="6824046" cy="2660463"/>
          </a:xfrm>
        </p:grpSpPr>
        <p:pic>
          <p:nvPicPr>
            <p:cNvPr id="327" name="Google Shape;327;g2a93c58e016_0_473"/>
            <p:cNvPicPr preferRelativeResize="0"/>
            <p:nvPr/>
          </p:nvPicPr>
          <p:blipFill rotWithShape="1">
            <a:blip r:embed="rId3">
              <a:alphaModFix/>
            </a:blip>
            <a:srcRect b="55427" l="13060" r="13770" t="6414"/>
            <a:stretch/>
          </p:blipFill>
          <p:spPr>
            <a:xfrm>
              <a:off x="1307099" y="1668463"/>
              <a:ext cx="6467573" cy="18963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g2a93c58e016_0_473"/>
            <p:cNvSpPr/>
            <p:nvPr/>
          </p:nvSpPr>
          <p:spPr>
            <a:xfrm>
              <a:off x="950625" y="2546275"/>
              <a:ext cx="5856600" cy="134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329" name="Google Shape;329;g2a93c58e016_0_473"/>
            <p:cNvSpPr/>
            <p:nvPr/>
          </p:nvSpPr>
          <p:spPr>
            <a:xfrm rot="-1793171">
              <a:off x="5643580" y="2976747"/>
              <a:ext cx="1493742" cy="104985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</p:grpSp>
      <p:sp>
        <p:nvSpPr>
          <p:cNvPr id="330" name="Google Shape;330;g2a93c58e016_0_473"/>
          <p:cNvSpPr/>
          <p:nvPr/>
        </p:nvSpPr>
        <p:spPr>
          <a:xfrm>
            <a:off x="237900" y="165350"/>
            <a:ext cx="8668200" cy="10320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SEMANA 1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CL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r>
              <a:rPr lang="es-CL" sz="2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EN EL ENTORNO 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1" name="Google Shape;331;g2a93c58e016_0_473"/>
          <p:cNvSpPr txBox="1"/>
          <p:nvPr/>
        </p:nvSpPr>
        <p:spPr>
          <a:xfrm>
            <a:off x="1124225" y="3923775"/>
            <a:ext cx="710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OBJETIVO DE LA CLASE 1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Identificar y comprender conceptos iniciales fundamentales de emprendimiento e innovación.</a:t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32" name="Google Shape;332;g2a93c58e016_0_473"/>
          <p:cNvCxnSpPr/>
          <p:nvPr/>
        </p:nvCxnSpPr>
        <p:spPr>
          <a:xfrm>
            <a:off x="1986100" y="3140425"/>
            <a:ext cx="0" cy="729900"/>
          </a:xfrm>
          <a:prstGeom prst="straightConnector1">
            <a:avLst/>
          </a:prstGeom>
          <a:noFill/>
          <a:ln cap="flat" cmpd="sng" w="28575">
            <a:solidFill>
              <a:srgbClr val="C58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aa2fe4fc08_0_544"/>
          <p:cNvSpPr txBox="1"/>
          <p:nvPr/>
        </p:nvSpPr>
        <p:spPr>
          <a:xfrm>
            <a:off x="246372" y="365123"/>
            <a:ext cx="4416000" cy="5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Las técnicas de investigación de usuarios vistas anteriormente, nos sirven además para</a:t>
            </a:r>
            <a:r>
              <a:rPr b="1" lang="es-CL" sz="22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identificar la trayectoria o viaje del usuario en un determinado contexto o problema,</a:t>
            </a:r>
            <a:r>
              <a:rPr b="1" lang="es-CL" sz="22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con el fin de </a:t>
            </a: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identificar oportunidades para nuestro proyecto.</a:t>
            </a:r>
            <a:endParaRPr b="1" sz="22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Ahora que tenemos más información de nuestros usuarios, </a:t>
            </a: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estamos en condiciones de generar un  </a:t>
            </a: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mapa de viaje de usuario </a:t>
            </a: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con </a:t>
            </a: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el objetivo de validar nuestra Hipótesis Problema/Usuario</a:t>
            </a: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0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80" name="Google Shape;1880;g2aa2fe4fc08_0_544"/>
          <p:cNvPicPr preferRelativeResize="0"/>
          <p:nvPr/>
        </p:nvPicPr>
        <p:blipFill rotWithShape="1">
          <a:blip r:embed="rId3">
            <a:alphaModFix/>
          </a:blip>
          <a:srcRect b="0" l="0" r="0" t="6279"/>
          <a:stretch/>
        </p:blipFill>
        <p:spPr>
          <a:xfrm>
            <a:off x="4822025" y="0"/>
            <a:ext cx="4321976" cy="607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aa2fe4fc08_0_548"/>
          <p:cNvSpPr txBox="1"/>
          <p:nvPr/>
        </p:nvSpPr>
        <p:spPr>
          <a:xfrm>
            <a:off x="170850" y="1798200"/>
            <a:ext cx="8774700" cy="4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Para realizar el </a:t>
            </a:r>
            <a:r>
              <a:rPr lang="es-CL" sz="24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MAPA DE VIAJE DEL USUARIO</a:t>
            </a:r>
            <a:r>
              <a:rPr lang="es-CL" sz="24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nos basamos en toda la información recogida de los usuarios y la reunimos en este diagrama.</a:t>
            </a:r>
            <a:endParaRPr sz="24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73427" lvl="0" marL="160727" marR="0" rtl="0" algn="l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000"/>
              <a:buFont typeface="Comfortaa"/>
              <a:buChar char="•"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En el Mapa, diagramamos los micromomentos, es decir, cada acción que realiza el usuario y definimos el nivel de satisfacción de cada una de ellas, es decir, si </a:t>
            </a:r>
            <a:r>
              <a:rPr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experimenta una emoción positiva, neutral o negativa. </a:t>
            </a:r>
            <a:endParaRPr sz="1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73427" lvl="0" marL="160727" marR="0" rtl="0" algn="l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000"/>
              <a:buFont typeface="Comfortaa"/>
              <a:buChar char="•"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La</a:t>
            </a:r>
            <a:r>
              <a:rPr lang="es-CL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jornada/trayecto/viaje del usuario </a:t>
            </a: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puede estar expresada en horas, días, semanas u otro.  </a:t>
            </a:r>
            <a:endParaRPr sz="1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87" name="Google Shape;1887;g2aa2fe4fc08_0_548"/>
          <p:cNvSpPr txBox="1"/>
          <p:nvPr>
            <p:ph idx="4294967295" type="title"/>
          </p:nvPr>
        </p:nvSpPr>
        <p:spPr>
          <a:xfrm>
            <a:off x="120700" y="386575"/>
            <a:ext cx="8774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MAPA DE 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VIAJE DEL USUARIO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88" name="Google Shape;1888;g2aa2fe4fc08_0_548"/>
          <p:cNvPicPr preferRelativeResize="0"/>
          <p:nvPr/>
        </p:nvPicPr>
        <p:blipFill rotWithShape="1">
          <a:blip r:embed="rId3">
            <a:alphaModFix/>
          </a:blip>
          <a:srcRect b="28042" l="24195" r="59282" t="35458"/>
          <a:stretch/>
        </p:blipFill>
        <p:spPr>
          <a:xfrm>
            <a:off x="7866551" y="41975"/>
            <a:ext cx="1257451" cy="156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g2aa2fe4fc08_0_548"/>
          <p:cNvPicPr preferRelativeResize="0"/>
          <p:nvPr/>
        </p:nvPicPr>
        <p:blipFill rotWithShape="1">
          <a:blip r:embed="rId4">
            <a:alphaModFix/>
          </a:blip>
          <a:srcRect b="31449" l="25045" r="59337" t="32197"/>
          <a:stretch/>
        </p:blipFill>
        <p:spPr>
          <a:xfrm>
            <a:off x="6742050" y="0"/>
            <a:ext cx="1257451" cy="16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ac290376de_0_0"/>
          <p:cNvSpPr txBox="1"/>
          <p:nvPr/>
        </p:nvSpPr>
        <p:spPr>
          <a:xfrm>
            <a:off x="170850" y="1798200"/>
            <a:ext cx="87747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</a:t>
            </a:r>
            <a:r>
              <a:rPr lang="es-CL" sz="2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l </a:t>
            </a:r>
            <a:r>
              <a:rPr lang="es-CL" sz="28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MAPA DE VIAJE DEL USUARIO</a:t>
            </a:r>
            <a:r>
              <a:rPr lang="es-CL" sz="2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2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86127" lvl="0" marL="160727" marR="0" rtl="0" algn="l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200"/>
              <a:buFont typeface="Comfortaa"/>
              <a:buChar char="•"/>
            </a:pP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Debe estar vinculado al problema escogido por el equipo.</a:t>
            </a:r>
            <a:endParaRPr sz="20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20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86127" lvl="0" marL="160727" marR="0" rtl="0" algn="l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2200"/>
              <a:buFont typeface="Comfortaa"/>
              <a:buChar char="•"/>
            </a:pP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Luego de definir cada acción y su emoción, identificaremos </a:t>
            </a: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qué necesidad tiene el usuario </a:t>
            </a: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en ese momento, en cada acción que realiza. Con eso, podremos identificar las oportunidades que </a:t>
            </a: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requieren solución.</a:t>
            </a:r>
            <a:endParaRPr sz="20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6" name="Google Shape;1896;g2ac290376de_0_0"/>
          <p:cNvSpPr txBox="1"/>
          <p:nvPr>
            <p:ph idx="4294967295" type="title"/>
          </p:nvPr>
        </p:nvSpPr>
        <p:spPr>
          <a:xfrm>
            <a:off x="120700" y="386575"/>
            <a:ext cx="8774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MAPA DE 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VIAJE DEL USUARIO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97" name="Google Shape;1897;g2ac290376de_0_0"/>
          <p:cNvPicPr preferRelativeResize="0"/>
          <p:nvPr/>
        </p:nvPicPr>
        <p:blipFill rotWithShape="1">
          <a:blip r:embed="rId3">
            <a:alphaModFix/>
          </a:blip>
          <a:srcRect b="28042" l="24195" r="59282" t="35458"/>
          <a:stretch/>
        </p:blipFill>
        <p:spPr>
          <a:xfrm>
            <a:off x="7866551" y="41975"/>
            <a:ext cx="1257451" cy="156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g2ac290376de_0_0"/>
          <p:cNvPicPr preferRelativeResize="0"/>
          <p:nvPr/>
        </p:nvPicPr>
        <p:blipFill rotWithShape="1">
          <a:blip r:embed="rId4">
            <a:alphaModFix/>
          </a:blip>
          <a:srcRect b="31449" l="25045" r="59337" t="32197"/>
          <a:stretch/>
        </p:blipFill>
        <p:spPr>
          <a:xfrm>
            <a:off x="6742050" y="0"/>
            <a:ext cx="1257451" cy="16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2aa571f7f6b_0_128"/>
          <p:cNvSpPr/>
          <p:nvPr/>
        </p:nvSpPr>
        <p:spPr>
          <a:xfrm>
            <a:off x="285537" y="231304"/>
            <a:ext cx="8567100" cy="57606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TRABAJO EN CLASES /</a:t>
            </a:r>
            <a:endParaRPr b="1" sz="4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Bitácora de registro de actividades </a:t>
            </a:r>
            <a:endParaRPr b="1" sz="2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ACTIVIDAD 7. MAPA DE VIAJE DEL USUARIO.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clases. En equipos.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5" name="Google Shape;1905;g2aa571f7f6b_0_128"/>
          <p:cNvSpPr/>
          <p:nvPr/>
        </p:nvSpPr>
        <p:spPr>
          <a:xfrm>
            <a:off x="7451997" y="447310"/>
            <a:ext cx="1224300" cy="12243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6" name="Google Shape;1906;g2aa571f7f6b_0_128"/>
          <p:cNvPicPr preferRelativeResize="0"/>
          <p:nvPr/>
        </p:nvPicPr>
        <p:blipFill rotWithShape="1">
          <a:blip r:embed="rId3">
            <a:alphaModFix/>
          </a:blip>
          <a:srcRect b="23905" l="28407" r="61753" t="43404"/>
          <a:stretch/>
        </p:blipFill>
        <p:spPr>
          <a:xfrm>
            <a:off x="7814162" y="592562"/>
            <a:ext cx="499826" cy="9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2" name="Google Shape;1912;g2aa571f7f6b_0_56"/>
          <p:cNvCxnSpPr/>
          <p:nvPr/>
        </p:nvCxnSpPr>
        <p:spPr>
          <a:xfrm flipH="1">
            <a:off x="1307673" y="1966031"/>
            <a:ext cx="4200" cy="304260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13" name="Google Shape;1913;g2aa571f7f6b_0_56"/>
          <p:cNvGrpSpPr/>
          <p:nvPr/>
        </p:nvGrpSpPr>
        <p:grpSpPr>
          <a:xfrm>
            <a:off x="309384" y="1198525"/>
            <a:ext cx="8499570" cy="4312059"/>
            <a:chOff x="1169448" y="2013931"/>
            <a:chExt cx="6342016" cy="3217474"/>
          </a:xfrm>
        </p:grpSpPr>
        <p:sp>
          <p:nvSpPr>
            <p:cNvPr id="1914" name="Google Shape;1914;g2aa571f7f6b_0_56"/>
            <p:cNvSpPr/>
            <p:nvPr/>
          </p:nvSpPr>
          <p:spPr>
            <a:xfrm>
              <a:off x="5568447" y="4642915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15" name="Google Shape;1915;g2aa571f7f6b_0_56"/>
            <p:cNvCxnSpPr/>
            <p:nvPr/>
          </p:nvCxnSpPr>
          <p:spPr>
            <a:xfrm>
              <a:off x="1905964" y="5231405"/>
              <a:ext cx="56055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6" name="Google Shape;1916;g2aa571f7f6b_0_56"/>
            <p:cNvCxnSpPr/>
            <p:nvPr/>
          </p:nvCxnSpPr>
          <p:spPr>
            <a:xfrm>
              <a:off x="1910169" y="2755550"/>
              <a:ext cx="5518500" cy="0"/>
            </a:xfrm>
            <a:prstGeom prst="straightConnector1">
              <a:avLst/>
            </a:prstGeom>
            <a:noFill/>
            <a:ln cap="sq" cmpd="sng" w="9525">
              <a:solidFill>
                <a:srgbClr val="666666"/>
              </a:solidFill>
              <a:prstDash val="lgDash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917" name="Google Shape;1917;g2aa571f7f6b_0_56"/>
            <p:cNvCxnSpPr/>
            <p:nvPr/>
          </p:nvCxnSpPr>
          <p:spPr>
            <a:xfrm>
              <a:off x="1905966" y="3469184"/>
              <a:ext cx="5518500" cy="0"/>
            </a:xfrm>
            <a:prstGeom prst="straightConnector1">
              <a:avLst/>
            </a:prstGeom>
            <a:noFill/>
            <a:ln cap="sq" cmpd="sng" w="9525">
              <a:solidFill>
                <a:srgbClr val="666666"/>
              </a:solidFill>
              <a:prstDash val="lgDash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918" name="Google Shape;1918;g2aa571f7f6b_0_56"/>
            <p:cNvCxnSpPr/>
            <p:nvPr/>
          </p:nvCxnSpPr>
          <p:spPr>
            <a:xfrm>
              <a:off x="1905966" y="4234898"/>
              <a:ext cx="5518500" cy="0"/>
            </a:xfrm>
            <a:prstGeom prst="straightConnector1">
              <a:avLst/>
            </a:prstGeom>
            <a:noFill/>
            <a:ln cap="sq" cmpd="sng" w="9525">
              <a:solidFill>
                <a:srgbClr val="666666"/>
              </a:solidFill>
              <a:prstDash val="lgDash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cxnSp>
        <p:sp>
          <p:nvSpPr>
            <p:cNvPr id="1919" name="Google Shape;1919;g2aa571f7f6b_0_56"/>
            <p:cNvSpPr txBox="1"/>
            <p:nvPr/>
          </p:nvSpPr>
          <p:spPr>
            <a:xfrm>
              <a:off x="1188610" y="2591661"/>
              <a:ext cx="7434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1425" lIns="51425" spcFirstLastPara="1" rIns="51425" wrap="square" tIns="5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Emociones positivas 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0" name="Google Shape;1920;g2aa571f7f6b_0_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2234" y="2876553"/>
              <a:ext cx="214313" cy="198239"/>
            </a:xfrm>
            <a:prstGeom prst="rect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21" name="Google Shape;1921;g2aa571f7f6b_0_56"/>
            <p:cNvSpPr txBox="1"/>
            <p:nvPr/>
          </p:nvSpPr>
          <p:spPr>
            <a:xfrm>
              <a:off x="1188610" y="3337575"/>
              <a:ext cx="7434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1425" lIns="51425" spcFirstLastPara="1" rIns="51425" wrap="square" tIns="5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Emociones neutras 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g2aa571f7f6b_0_56"/>
            <p:cNvSpPr txBox="1"/>
            <p:nvPr/>
          </p:nvSpPr>
          <p:spPr>
            <a:xfrm>
              <a:off x="1169448" y="4099332"/>
              <a:ext cx="7434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1425" lIns="51425" spcFirstLastPara="1" rIns="51425" wrap="square" tIns="5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Emociones negativas 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3" name="Google Shape;1923;g2aa571f7f6b_0_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39109" y="3625428"/>
              <a:ext cx="215203" cy="265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4" name="Google Shape;1924;g2aa571f7f6b_0_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39107" y="4420065"/>
              <a:ext cx="261542" cy="202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5" name="Google Shape;1925;g2aa571f7f6b_0_56"/>
            <p:cNvSpPr txBox="1"/>
            <p:nvPr/>
          </p:nvSpPr>
          <p:spPr>
            <a:xfrm>
              <a:off x="1188608" y="4993372"/>
              <a:ext cx="695400" cy="219000"/>
            </a:xfrm>
            <a:prstGeom prst="rect">
              <a:avLst/>
            </a:prstGeom>
            <a:solidFill>
              <a:srgbClr val="77C6F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1425" lIns="51425" spcFirstLastPara="1" rIns="51425" wrap="square" tIns="5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NECESIDADES</a:t>
              </a:r>
              <a:r>
                <a:rPr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g2aa571f7f6b_0_56"/>
            <p:cNvSpPr/>
            <p:nvPr/>
          </p:nvSpPr>
          <p:spPr>
            <a:xfrm>
              <a:off x="4643586" y="4646548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g2aa571f7f6b_0_56"/>
            <p:cNvSpPr/>
            <p:nvPr/>
          </p:nvSpPr>
          <p:spPr>
            <a:xfrm>
              <a:off x="3745125" y="4646548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g2aa571f7f6b_0_56"/>
            <p:cNvSpPr/>
            <p:nvPr/>
          </p:nvSpPr>
          <p:spPr>
            <a:xfrm>
              <a:off x="2836155" y="4643641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g2aa571f7f6b_0_56"/>
            <p:cNvSpPr/>
            <p:nvPr/>
          </p:nvSpPr>
          <p:spPr>
            <a:xfrm>
              <a:off x="1937694" y="4642915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g2aa571f7f6b_0_56"/>
            <p:cNvSpPr/>
            <p:nvPr/>
          </p:nvSpPr>
          <p:spPr>
            <a:xfrm>
              <a:off x="6479772" y="4646548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31" name="Google Shape;1931;g2aa571f7f6b_0_56"/>
            <p:cNvCxnSpPr/>
            <p:nvPr/>
          </p:nvCxnSpPr>
          <p:spPr>
            <a:xfrm>
              <a:off x="1932120" y="4800101"/>
              <a:ext cx="5518500" cy="0"/>
            </a:xfrm>
            <a:prstGeom prst="straightConnector1">
              <a:avLst/>
            </a:prstGeom>
            <a:noFill/>
            <a:ln cap="sq" cmpd="sng" w="9525">
              <a:solidFill>
                <a:srgbClr val="FFFFFF"/>
              </a:solidFill>
              <a:prstDash val="lgDash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cxnSp>
        <p:sp>
          <p:nvSpPr>
            <p:cNvPr id="1932" name="Google Shape;1932;g2aa571f7f6b_0_56"/>
            <p:cNvSpPr txBox="1"/>
            <p:nvPr/>
          </p:nvSpPr>
          <p:spPr>
            <a:xfrm>
              <a:off x="1188607" y="4739379"/>
              <a:ext cx="743400" cy="153600"/>
            </a:xfrm>
            <a:prstGeom prst="rect">
              <a:avLst/>
            </a:prstGeom>
            <a:solidFill>
              <a:srgbClr val="77C6F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5700" lIns="51425" spcFirstLastPara="1" rIns="51425" wrap="square" tIns="2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Línea de tiempo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g2aa571f7f6b_0_56"/>
            <p:cNvSpPr txBox="1"/>
            <p:nvPr/>
          </p:nvSpPr>
          <p:spPr>
            <a:xfrm>
              <a:off x="1917722" y="2013931"/>
              <a:ext cx="2179200" cy="142200"/>
            </a:xfrm>
            <a:prstGeom prst="rect">
              <a:avLst/>
            </a:prstGeom>
            <a:solidFill>
              <a:srgbClr val="77C6F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5700" lIns="51425" spcFirstLastPara="1" rIns="51425" wrap="square" tIns="2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L" sz="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Usuario/Problema </a:t>
              </a:r>
              <a:endParaRPr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4" name="Google Shape;1934;g2aa571f7f6b_0_56"/>
          <p:cNvSpPr txBox="1"/>
          <p:nvPr>
            <p:ph idx="4294967295" type="title"/>
          </p:nvPr>
        </p:nvSpPr>
        <p:spPr>
          <a:xfrm>
            <a:off x="120700" y="386575"/>
            <a:ext cx="8774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MAPA DE VIAJE DEL USUARIO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0" name="Google Shape;1940;g2aa571f7f6b_0_11"/>
          <p:cNvCxnSpPr/>
          <p:nvPr/>
        </p:nvCxnSpPr>
        <p:spPr>
          <a:xfrm flipH="1">
            <a:off x="1307673" y="1966031"/>
            <a:ext cx="4200" cy="304260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41" name="Google Shape;1941;g2aa571f7f6b_0_11"/>
          <p:cNvGrpSpPr/>
          <p:nvPr/>
        </p:nvGrpSpPr>
        <p:grpSpPr>
          <a:xfrm>
            <a:off x="346186" y="1198525"/>
            <a:ext cx="8473893" cy="4591351"/>
            <a:chOff x="1188607" y="2013931"/>
            <a:chExt cx="6322857" cy="3425870"/>
          </a:xfrm>
        </p:grpSpPr>
        <p:sp>
          <p:nvSpPr>
            <p:cNvPr id="1942" name="Google Shape;1942;g2aa571f7f6b_0_11"/>
            <p:cNvSpPr/>
            <p:nvPr/>
          </p:nvSpPr>
          <p:spPr>
            <a:xfrm>
              <a:off x="5568447" y="4870344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43" name="Google Shape;1943;g2aa571f7f6b_0_11"/>
            <p:cNvCxnSpPr/>
            <p:nvPr/>
          </p:nvCxnSpPr>
          <p:spPr>
            <a:xfrm>
              <a:off x="1905964" y="5231405"/>
              <a:ext cx="56055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4" name="Google Shape;1944;g2aa571f7f6b_0_11"/>
            <p:cNvCxnSpPr/>
            <p:nvPr/>
          </p:nvCxnSpPr>
          <p:spPr>
            <a:xfrm>
              <a:off x="1910169" y="2755550"/>
              <a:ext cx="5518500" cy="0"/>
            </a:xfrm>
            <a:prstGeom prst="straightConnector1">
              <a:avLst/>
            </a:prstGeom>
            <a:noFill/>
            <a:ln cap="sq" cmpd="sng" w="9525">
              <a:solidFill>
                <a:srgbClr val="666666"/>
              </a:solidFill>
              <a:prstDash val="lgDash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945" name="Google Shape;1945;g2aa571f7f6b_0_11"/>
            <p:cNvCxnSpPr/>
            <p:nvPr/>
          </p:nvCxnSpPr>
          <p:spPr>
            <a:xfrm>
              <a:off x="1905966" y="3469184"/>
              <a:ext cx="5518500" cy="0"/>
            </a:xfrm>
            <a:prstGeom prst="straightConnector1">
              <a:avLst/>
            </a:prstGeom>
            <a:noFill/>
            <a:ln cap="sq" cmpd="sng" w="9525">
              <a:solidFill>
                <a:srgbClr val="666666"/>
              </a:solidFill>
              <a:prstDash val="lgDash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cxnSp>
        <p:cxnSp>
          <p:nvCxnSpPr>
            <p:cNvPr id="1946" name="Google Shape;1946;g2aa571f7f6b_0_11"/>
            <p:cNvCxnSpPr/>
            <p:nvPr/>
          </p:nvCxnSpPr>
          <p:spPr>
            <a:xfrm>
              <a:off x="1905966" y="4234898"/>
              <a:ext cx="5518500" cy="0"/>
            </a:xfrm>
            <a:prstGeom prst="straightConnector1">
              <a:avLst/>
            </a:prstGeom>
            <a:noFill/>
            <a:ln cap="sq" cmpd="sng" w="9525">
              <a:solidFill>
                <a:srgbClr val="666666"/>
              </a:solidFill>
              <a:prstDash val="lgDash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cxnSp>
        <p:sp>
          <p:nvSpPr>
            <p:cNvPr id="1947" name="Google Shape;1947;g2aa571f7f6b_0_11"/>
            <p:cNvSpPr txBox="1"/>
            <p:nvPr/>
          </p:nvSpPr>
          <p:spPr>
            <a:xfrm>
              <a:off x="1188610" y="2591661"/>
              <a:ext cx="7434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1425" lIns="51425" spcFirstLastPara="1" rIns="51425" wrap="square" tIns="5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Emociones positivas 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48" name="Google Shape;1948;g2aa571f7f6b_0_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2234" y="2876553"/>
              <a:ext cx="214313" cy="198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9" name="Google Shape;1949;g2aa571f7f6b_0_11"/>
            <p:cNvSpPr txBox="1"/>
            <p:nvPr/>
          </p:nvSpPr>
          <p:spPr>
            <a:xfrm>
              <a:off x="1188610" y="3337575"/>
              <a:ext cx="7434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1425" lIns="51425" spcFirstLastPara="1" rIns="51425" wrap="square" tIns="5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Emociones neutras 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g2aa571f7f6b_0_11"/>
            <p:cNvSpPr txBox="1"/>
            <p:nvPr/>
          </p:nvSpPr>
          <p:spPr>
            <a:xfrm>
              <a:off x="1226305" y="4099332"/>
              <a:ext cx="7434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1425" lIns="51425" spcFirstLastPara="1" rIns="51425" wrap="square" tIns="5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Emociones negativas 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51" name="Google Shape;1951;g2aa571f7f6b_0_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39109" y="3625428"/>
              <a:ext cx="215203" cy="265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2" name="Google Shape;1952;g2aa571f7f6b_0_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39107" y="4420065"/>
              <a:ext cx="261542" cy="202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3" name="Google Shape;1953;g2aa571f7f6b_0_11"/>
            <p:cNvSpPr txBox="1"/>
            <p:nvPr/>
          </p:nvSpPr>
          <p:spPr>
            <a:xfrm>
              <a:off x="1188608" y="5220801"/>
              <a:ext cx="695400" cy="219000"/>
            </a:xfrm>
            <a:prstGeom prst="rect">
              <a:avLst/>
            </a:prstGeom>
            <a:solidFill>
              <a:srgbClr val="77C6F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1425" lIns="51425" spcFirstLastPara="1" rIns="51425" wrap="square" tIns="5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NECESIDADES</a:t>
              </a:r>
              <a:r>
                <a:rPr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g2aa571f7f6b_0_11"/>
            <p:cNvSpPr/>
            <p:nvPr/>
          </p:nvSpPr>
          <p:spPr>
            <a:xfrm>
              <a:off x="4643586" y="4873977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g2aa571f7f6b_0_11"/>
            <p:cNvSpPr/>
            <p:nvPr/>
          </p:nvSpPr>
          <p:spPr>
            <a:xfrm>
              <a:off x="3745125" y="4873977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g2aa571f7f6b_0_11"/>
            <p:cNvSpPr/>
            <p:nvPr/>
          </p:nvSpPr>
          <p:spPr>
            <a:xfrm>
              <a:off x="2836155" y="4871070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g2aa571f7f6b_0_11"/>
            <p:cNvSpPr/>
            <p:nvPr/>
          </p:nvSpPr>
          <p:spPr>
            <a:xfrm>
              <a:off x="1937694" y="4870344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g2aa571f7f6b_0_11"/>
            <p:cNvSpPr/>
            <p:nvPr/>
          </p:nvSpPr>
          <p:spPr>
            <a:xfrm>
              <a:off x="6479772" y="4873977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59" name="Google Shape;1959;g2aa571f7f6b_0_11"/>
            <p:cNvCxnSpPr/>
            <p:nvPr/>
          </p:nvCxnSpPr>
          <p:spPr>
            <a:xfrm>
              <a:off x="1932120" y="4800101"/>
              <a:ext cx="5518500" cy="0"/>
            </a:xfrm>
            <a:prstGeom prst="straightConnector1">
              <a:avLst/>
            </a:prstGeom>
            <a:noFill/>
            <a:ln cap="sq" cmpd="sng" w="9525">
              <a:solidFill>
                <a:srgbClr val="FFFFFF"/>
              </a:solidFill>
              <a:prstDash val="lgDash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cxnSp>
        <p:sp>
          <p:nvSpPr>
            <p:cNvPr id="1960" name="Google Shape;1960;g2aa571f7f6b_0_11"/>
            <p:cNvSpPr txBox="1"/>
            <p:nvPr/>
          </p:nvSpPr>
          <p:spPr>
            <a:xfrm>
              <a:off x="1188607" y="4739379"/>
              <a:ext cx="743400" cy="153600"/>
            </a:xfrm>
            <a:prstGeom prst="rect">
              <a:avLst/>
            </a:prstGeom>
            <a:solidFill>
              <a:srgbClr val="77C6F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5700" lIns="51425" spcFirstLastPara="1" rIns="51425" wrap="square" tIns="2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Línea de tiempo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g2aa571f7f6b_0_11"/>
            <p:cNvSpPr txBox="1"/>
            <p:nvPr/>
          </p:nvSpPr>
          <p:spPr>
            <a:xfrm>
              <a:off x="1917722" y="2013931"/>
              <a:ext cx="2267700" cy="245400"/>
            </a:xfrm>
            <a:prstGeom prst="rect">
              <a:avLst/>
            </a:prstGeom>
            <a:solidFill>
              <a:srgbClr val="77C6F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5700" lIns="51425" spcFirstLastPara="1" rIns="51425" wrap="square" tIns="2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L" sz="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Usuario/Problema </a:t>
              </a:r>
              <a:r>
                <a:rPr b="1" lang="es-CL" sz="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USUARIO DE TRANSPORTE PÚBLICO</a:t>
              </a:r>
              <a:endParaRPr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2" name="Google Shape;1962;g2aa571f7f6b_0_11"/>
          <p:cNvSpPr txBox="1"/>
          <p:nvPr>
            <p:ph idx="4294967295" type="title"/>
          </p:nvPr>
        </p:nvSpPr>
        <p:spPr>
          <a:xfrm>
            <a:off x="120700" y="386575"/>
            <a:ext cx="87747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MAPA DE VIAJE DEL USUARIO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63" name="Google Shape;1963;g2aa571f7f6b_0_11"/>
          <p:cNvGrpSpPr/>
          <p:nvPr/>
        </p:nvGrpSpPr>
        <p:grpSpPr>
          <a:xfrm>
            <a:off x="1295982" y="2131644"/>
            <a:ext cx="7713909" cy="2860020"/>
            <a:chOff x="1442935" y="2600956"/>
            <a:chExt cx="7713909" cy="2860020"/>
          </a:xfrm>
        </p:grpSpPr>
        <p:cxnSp>
          <p:nvCxnSpPr>
            <p:cNvPr id="1964" name="Google Shape;1964;g2aa571f7f6b_0_11"/>
            <p:cNvCxnSpPr/>
            <p:nvPr/>
          </p:nvCxnSpPr>
          <p:spPr>
            <a:xfrm>
              <a:off x="1442935" y="2763376"/>
              <a:ext cx="330900" cy="269760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5" name="Google Shape;1965;g2aa571f7f6b_0_11"/>
            <p:cNvCxnSpPr/>
            <p:nvPr/>
          </p:nvCxnSpPr>
          <p:spPr>
            <a:xfrm flipH="1" rot="10800000">
              <a:off x="1795731" y="2744252"/>
              <a:ext cx="2734500" cy="269910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6" name="Google Shape;1966;g2aa571f7f6b_0_11"/>
            <p:cNvCxnSpPr>
              <a:endCxn id="1967" idx="0"/>
            </p:cNvCxnSpPr>
            <p:nvPr/>
          </p:nvCxnSpPr>
          <p:spPr>
            <a:xfrm>
              <a:off x="4508213" y="2744326"/>
              <a:ext cx="1586400" cy="210720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8" name="Google Shape;1968;g2aa571f7f6b_0_11"/>
            <p:cNvCxnSpPr/>
            <p:nvPr/>
          </p:nvCxnSpPr>
          <p:spPr>
            <a:xfrm>
              <a:off x="6082302" y="4840519"/>
              <a:ext cx="1025700" cy="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9" name="Google Shape;1969;g2aa571f7f6b_0_11"/>
            <p:cNvCxnSpPr/>
            <p:nvPr/>
          </p:nvCxnSpPr>
          <p:spPr>
            <a:xfrm flipH="1" rot="10800000">
              <a:off x="7080479" y="3503927"/>
              <a:ext cx="1303800" cy="134760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70" name="Google Shape;1970;g2aa571f7f6b_0_11"/>
            <p:cNvGrpSpPr/>
            <p:nvPr/>
          </p:nvGrpSpPr>
          <p:grpSpPr>
            <a:xfrm>
              <a:off x="1472938" y="2600956"/>
              <a:ext cx="7683906" cy="2667570"/>
              <a:chOff x="1472938" y="2600956"/>
              <a:chExt cx="7683906" cy="2667570"/>
            </a:xfrm>
          </p:grpSpPr>
          <p:sp>
            <p:nvSpPr>
              <p:cNvPr id="1971" name="Google Shape;1971;g2aa571f7f6b_0_11"/>
              <p:cNvSpPr txBox="1"/>
              <p:nvPr/>
            </p:nvSpPr>
            <p:spPr>
              <a:xfrm>
                <a:off x="1472938" y="3028956"/>
                <a:ext cx="933600" cy="41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1425" lIns="51425" spcFirstLastPara="1" rIns="51425" wrap="square" tIns="5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10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 levanta para ir al trabajo </a:t>
                </a:r>
                <a:endParaRPr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g2aa571f7f6b_0_11"/>
              <p:cNvSpPr txBox="1"/>
              <p:nvPr/>
            </p:nvSpPr>
            <p:spPr>
              <a:xfrm>
                <a:off x="1762585" y="4254703"/>
                <a:ext cx="819000" cy="41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1425" lIns="51425" spcFirstLastPara="1" rIns="51425" wrap="square" tIns="5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10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Llega al paradero y está lleno</a:t>
                </a:r>
                <a:endParaRPr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g2aa571f7f6b_0_11"/>
              <p:cNvSpPr txBox="1"/>
              <p:nvPr/>
            </p:nvSpPr>
            <p:spPr>
              <a:xfrm>
                <a:off x="3111393" y="3386124"/>
                <a:ext cx="604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1425" lIns="51425" spcFirstLastPara="1" rIns="51425" wrap="square" tIns="5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Revisa APP Buscheck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4" name="Google Shape;1974;g2aa571f7f6b_0_11"/>
              <p:cNvSpPr txBox="1"/>
              <p:nvPr/>
            </p:nvSpPr>
            <p:spPr>
              <a:xfrm>
                <a:off x="4164586" y="2600956"/>
                <a:ext cx="860100" cy="21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1425" lIns="51425" spcFirstLastPara="1" rIns="51425" wrap="square" tIns="5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Logra subirse al bus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g2aa571f7f6b_0_11"/>
              <p:cNvSpPr txBox="1"/>
              <p:nvPr/>
            </p:nvSpPr>
            <p:spPr>
              <a:xfrm>
                <a:off x="5357063" y="4851526"/>
                <a:ext cx="1475100" cy="41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1425" lIns="51425" spcFirstLastPara="1" rIns="51425" wrap="square" tIns="5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 baja porque no  tiene carga en la tarjeta BIP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g2aa571f7f6b_0_11"/>
              <p:cNvSpPr txBox="1"/>
              <p:nvPr/>
            </p:nvSpPr>
            <p:spPr>
              <a:xfrm>
                <a:off x="6134591" y="3870565"/>
                <a:ext cx="821700" cy="41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1425" lIns="51425" spcFirstLastPara="1" rIns="51425" wrap="square" tIns="5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Carga la tarjeta BIP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g2aa571f7f6b_0_11"/>
              <p:cNvSpPr txBox="1"/>
              <p:nvPr/>
            </p:nvSpPr>
            <p:spPr>
              <a:xfrm>
                <a:off x="8002744" y="2873949"/>
                <a:ext cx="1154100" cy="41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1425" lIns="51425" spcFirstLastPara="1" rIns="51425" wrap="square" tIns="5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1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 sube a un bus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77" name="Google Shape;1977;g2aa571f7f6b_0_11"/>
          <p:cNvGrpSpPr/>
          <p:nvPr/>
        </p:nvGrpSpPr>
        <p:grpSpPr>
          <a:xfrm>
            <a:off x="1338988" y="5026690"/>
            <a:ext cx="7147927" cy="483722"/>
            <a:chOff x="1937694" y="4870344"/>
            <a:chExt cx="5333478" cy="360933"/>
          </a:xfrm>
        </p:grpSpPr>
        <p:sp>
          <p:nvSpPr>
            <p:cNvPr id="1978" name="Google Shape;1978;g2aa571f7f6b_0_11"/>
            <p:cNvSpPr/>
            <p:nvPr/>
          </p:nvSpPr>
          <p:spPr>
            <a:xfrm>
              <a:off x="5568447" y="4870344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8:50 Llegar a su trabajo</a:t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g2aa571f7f6b_0_11"/>
            <p:cNvSpPr/>
            <p:nvPr/>
          </p:nvSpPr>
          <p:spPr>
            <a:xfrm>
              <a:off x="4643586" y="4873977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8: 41 Cargar la Bip rápido</a:t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g2aa571f7f6b_0_11"/>
            <p:cNvSpPr/>
            <p:nvPr/>
          </p:nvSpPr>
          <p:spPr>
            <a:xfrm>
              <a:off x="3745125" y="4873977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8:30 Saber tiempos de espera</a:t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g2aa571f7f6b_0_11"/>
            <p:cNvSpPr/>
            <p:nvPr/>
          </p:nvSpPr>
          <p:spPr>
            <a:xfrm>
              <a:off x="2836155" y="4871070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8:00 No perder el Bus</a:t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g2aa571f7f6b_0_11"/>
            <p:cNvSpPr/>
            <p:nvPr/>
          </p:nvSpPr>
          <p:spPr>
            <a:xfrm>
              <a:off x="1937694" y="4870344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7:00 Levantarse rápido</a:t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g2aa571f7f6b_0_11"/>
            <p:cNvSpPr/>
            <p:nvPr/>
          </p:nvSpPr>
          <p:spPr>
            <a:xfrm>
              <a:off x="6479772" y="4873977"/>
              <a:ext cx="791400" cy="357300"/>
            </a:xfrm>
            <a:prstGeom prst="rect">
              <a:avLst/>
            </a:prstGeom>
            <a:solidFill>
              <a:srgbClr val="77C6FC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0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9:00 Viajar cómodo</a:t>
              </a:r>
              <a:endParaRPr sz="788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4" name="Google Shape;1984;g2aa571f7f6b_0_11"/>
          <p:cNvSpPr txBox="1"/>
          <p:nvPr/>
        </p:nvSpPr>
        <p:spPr>
          <a:xfrm>
            <a:off x="1339000" y="5627475"/>
            <a:ext cx="7713900" cy="49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¿Qué necesidades podemos identificar en este MAPA DE VIAJE?</a:t>
            </a:r>
            <a:endParaRPr b="1"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985" name="Google Shape;1985;g2aa571f7f6b_0_11"/>
          <p:cNvCxnSpPr>
            <a:stCxn id="1953" idx="2"/>
          </p:cNvCxnSpPr>
          <p:nvPr/>
        </p:nvCxnSpPr>
        <p:spPr>
          <a:xfrm flipH="1" rot="-5400000">
            <a:off x="843675" y="5758376"/>
            <a:ext cx="330000" cy="393000"/>
          </a:xfrm>
          <a:prstGeom prst="curvedConnector2">
            <a:avLst/>
          </a:prstGeom>
          <a:noFill/>
          <a:ln cap="flat" cmpd="sng" w="28575">
            <a:solidFill>
              <a:schemeClr val="accent4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2aa571f7f6b_0_15"/>
          <p:cNvSpPr txBox="1"/>
          <p:nvPr/>
        </p:nvSpPr>
        <p:spPr>
          <a:xfrm>
            <a:off x="4753075" y="4467975"/>
            <a:ext cx="42939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Recordemos: </a:t>
            </a:r>
            <a:r>
              <a:rPr lang="es-CL" sz="20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Oportunidad es una circunstancia favorable que crea una necesidad de un nuevo producto, servicio o empresa.</a:t>
            </a:r>
            <a:endParaRPr sz="20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92" name="Google Shape;1992;g2aa571f7f6b_0_15"/>
          <p:cNvSpPr txBox="1"/>
          <p:nvPr/>
        </p:nvSpPr>
        <p:spPr>
          <a:xfrm>
            <a:off x="249725" y="1694400"/>
            <a:ext cx="4401600" cy="46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24242"/>
                </a:solidFill>
                <a:latin typeface="Comfortaa"/>
                <a:ea typeface="Comfortaa"/>
                <a:cs typeface="Comfortaa"/>
                <a:sym typeface="Comfortaa"/>
              </a:rPr>
              <a:t>Luego de identificar las necesidades a través del análisis del  Mapa de viaje de usuario, se escogen las prioritarias según importancia que le da el usuario.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24242"/>
                </a:solidFill>
                <a:latin typeface="Comfortaa"/>
                <a:ea typeface="Comfortaa"/>
                <a:cs typeface="Comfortaa"/>
                <a:sym typeface="Comfortaa"/>
              </a:rPr>
              <a:t>Nuestra </a:t>
            </a:r>
            <a:r>
              <a:rPr lang="es-CL" sz="16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OPORTUNIDAD</a:t>
            </a:r>
            <a:r>
              <a:rPr lang="es-CL" sz="1600">
                <a:solidFill>
                  <a:srgbClr val="424242"/>
                </a:solidFill>
                <a:latin typeface="Comfortaa"/>
                <a:ea typeface="Comfortaa"/>
                <a:cs typeface="Comfortaa"/>
                <a:sym typeface="Comfortaa"/>
              </a:rPr>
              <a:t>, será la forma en que vamos a resolver esa necesidad”. Por lo tanto, ya tenemos definido el problema, tenemos definida la necesidad y debemos redactar la oportunidad.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93" name="Google Shape;1993;g2aa571f7f6b_0_15"/>
          <p:cNvSpPr txBox="1"/>
          <p:nvPr>
            <p:ph idx="4294967295" type="title"/>
          </p:nvPr>
        </p:nvSpPr>
        <p:spPr>
          <a:xfrm>
            <a:off x="120700" y="234175"/>
            <a:ext cx="87747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Oportunidad para emprender desde la especialidad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94" name="Google Shape;1994;g2aa571f7f6b_0_15"/>
          <p:cNvSpPr/>
          <p:nvPr/>
        </p:nvSpPr>
        <p:spPr>
          <a:xfrm>
            <a:off x="6571425" y="2545900"/>
            <a:ext cx="1591200" cy="1591200"/>
          </a:xfrm>
          <a:prstGeom prst="ellipse">
            <a:avLst/>
          </a:prstGeom>
          <a:solidFill>
            <a:srgbClr val="77C6FC"/>
          </a:solidFill>
          <a:ln cap="flat" cmpd="sng" w="38100">
            <a:solidFill>
              <a:srgbClr val="77C6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Solución</a:t>
            </a:r>
            <a:endParaRPr b="1" sz="16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95" name="Google Shape;1995;g2aa571f7f6b_0_15"/>
          <p:cNvSpPr txBox="1"/>
          <p:nvPr/>
        </p:nvSpPr>
        <p:spPr>
          <a:xfrm>
            <a:off x="5296275" y="1674938"/>
            <a:ext cx="28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OPORTUNIDAD</a:t>
            </a:r>
            <a:endParaRPr b="1" sz="2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96" name="Google Shape;1996;g2aa571f7f6b_0_15"/>
          <p:cNvSpPr/>
          <p:nvPr/>
        </p:nvSpPr>
        <p:spPr>
          <a:xfrm>
            <a:off x="5296275" y="2545900"/>
            <a:ext cx="1591200" cy="1591200"/>
          </a:xfrm>
          <a:prstGeom prst="ellipse">
            <a:avLst/>
          </a:prstGeom>
          <a:solidFill>
            <a:srgbClr val="C582F4">
              <a:alpha val="40780"/>
            </a:srgbClr>
          </a:solidFill>
          <a:ln cap="flat" cmpd="sng" w="38100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Problema</a:t>
            </a:r>
            <a:endParaRPr b="1" sz="16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97" name="Google Shape;1997;g2aa571f7f6b_0_15"/>
          <p:cNvSpPr/>
          <p:nvPr/>
        </p:nvSpPr>
        <p:spPr>
          <a:xfrm rot="5400000">
            <a:off x="6323175" y="2318525"/>
            <a:ext cx="820800" cy="58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2aa571f7f6b_0_149"/>
          <p:cNvSpPr/>
          <p:nvPr/>
        </p:nvSpPr>
        <p:spPr>
          <a:xfrm>
            <a:off x="285537" y="231304"/>
            <a:ext cx="8567100" cy="57606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TRABAJO EN CLASES /</a:t>
            </a:r>
            <a:endParaRPr b="1" sz="4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Bitácora de registro de actividades </a:t>
            </a:r>
            <a:endParaRPr b="1" sz="2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ACTIVIDAD 8. OPORTUNIDAD PARA EMPRENDER DESDE LA ESPECIALIDAD.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clases. En equipos.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04" name="Google Shape;2004;g2aa571f7f6b_0_149"/>
          <p:cNvSpPr/>
          <p:nvPr/>
        </p:nvSpPr>
        <p:spPr>
          <a:xfrm>
            <a:off x="7451997" y="447310"/>
            <a:ext cx="1224300" cy="12243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5" name="Google Shape;2005;g2aa571f7f6b_0_149"/>
          <p:cNvPicPr preferRelativeResize="0"/>
          <p:nvPr/>
        </p:nvPicPr>
        <p:blipFill rotWithShape="1">
          <a:blip r:embed="rId3">
            <a:alphaModFix/>
          </a:blip>
          <a:srcRect b="23905" l="28407" r="61753" t="43404"/>
          <a:stretch/>
        </p:blipFill>
        <p:spPr>
          <a:xfrm>
            <a:off x="7814162" y="592562"/>
            <a:ext cx="499826" cy="9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2aa571f7f6b_0_19"/>
          <p:cNvSpPr txBox="1"/>
          <p:nvPr>
            <p:ph idx="4294967295" type="title"/>
          </p:nvPr>
        </p:nvSpPr>
        <p:spPr>
          <a:xfrm>
            <a:off x="120700" y="234175"/>
            <a:ext cx="87747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Oportunidad para emprender desde la especialidad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12" name="Google Shape;2012;g2aa571f7f6b_0_19"/>
          <p:cNvSpPr/>
          <p:nvPr/>
        </p:nvSpPr>
        <p:spPr>
          <a:xfrm>
            <a:off x="302550" y="1635450"/>
            <a:ext cx="8538900" cy="408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77C6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Problema:</a:t>
            </a:r>
            <a:endParaRPr b="1" sz="22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Necesidad:</a:t>
            </a:r>
            <a:endParaRPr b="1" sz="22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Oportunidad:</a:t>
            </a:r>
            <a:endParaRPr b="1" sz="22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800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¿Cómo podríamos </a:t>
            </a:r>
            <a:r>
              <a:rPr lang="es-CL" sz="2200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.……………………………………………………………………………………………………………………………………………………………………………………….?</a:t>
            </a:r>
            <a:endParaRPr sz="22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g2aa571f7f6b_0_23"/>
          <p:cNvGrpSpPr/>
          <p:nvPr/>
        </p:nvGrpSpPr>
        <p:grpSpPr>
          <a:xfrm>
            <a:off x="407518" y="2125449"/>
            <a:ext cx="2593373" cy="2606998"/>
            <a:chOff x="7098912" y="1969392"/>
            <a:chExt cx="359651" cy="361561"/>
          </a:xfrm>
        </p:grpSpPr>
        <p:sp>
          <p:nvSpPr>
            <p:cNvPr id="2019" name="Google Shape;2019;g2aa571f7f6b_0_23"/>
            <p:cNvSpPr/>
            <p:nvPr/>
          </p:nvSpPr>
          <p:spPr>
            <a:xfrm>
              <a:off x="7098912" y="2127607"/>
              <a:ext cx="134567" cy="202582"/>
            </a:xfrm>
            <a:custGeom>
              <a:rect b="b" l="l" r="r" t="t"/>
              <a:pathLst>
                <a:path extrusionOk="0" h="6365" w="4228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g2aa571f7f6b_0_23"/>
            <p:cNvSpPr/>
            <p:nvPr/>
          </p:nvSpPr>
          <p:spPr>
            <a:xfrm>
              <a:off x="7120141" y="2297184"/>
              <a:ext cx="10662" cy="33005"/>
            </a:xfrm>
            <a:custGeom>
              <a:rect b="b" l="l" r="r" t="t"/>
              <a:pathLst>
                <a:path extrusionOk="0" h="1037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g2aa571f7f6b_0_23"/>
            <p:cNvSpPr/>
            <p:nvPr/>
          </p:nvSpPr>
          <p:spPr>
            <a:xfrm>
              <a:off x="7199360" y="2297184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g2aa571f7f6b_0_23"/>
            <p:cNvSpPr/>
            <p:nvPr/>
          </p:nvSpPr>
          <p:spPr>
            <a:xfrm>
              <a:off x="7357001" y="2165704"/>
              <a:ext cx="56876" cy="17823"/>
            </a:xfrm>
            <a:custGeom>
              <a:rect b="b" l="l" r="r" t="t"/>
              <a:pathLst>
                <a:path extrusionOk="0" h="560" w="1787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g2aa571f7f6b_0_23"/>
            <p:cNvSpPr/>
            <p:nvPr/>
          </p:nvSpPr>
          <p:spPr>
            <a:xfrm>
              <a:off x="7312666" y="2133113"/>
              <a:ext cx="145897" cy="197840"/>
            </a:xfrm>
            <a:custGeom>
              <a:rect b="b" l="l" r="r" t="t"/>
              <a:pathLst>
                <a:path extrusionOk="0" h="6216" w="4584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g2aa571f7f6b_0_23"/>
            <p:cNvSpPr/>
            <p:nvPr/>
          </p:nvSpPr>
          <p:spPr>
            <a:xfrm>
              <a:off x="7340324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g2aa571f7f6b_0_23"/>
            <p:cNvSpPr/>
            <p:nvPr/>
          </p:nvSpPr>
          <p:spPr>
            <a:xfrm>
              <a:off x="7419511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g2aa571f7f6b_0_23"/>
            <p:cNvSpPr/>
            <p:nvPr/>
          </p:nvSpPr>
          <p:spPr>
            <a:xfrm>
              <a:off x="7153878" y="1969392"/>
              <a:ext cx="225498" cy="188355"/>
            </a:xfrm>
            <a:custGeom>
              <a:rect b="b" l="l" r="r" t="t"/>
              <a:pathLst>
                <a:path extrusionOk="0" h="5918" w="7085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g2aa571f7f6b_0_23"/>
            <p:cNvSpPr/>
            <p:nvPr/>
          </p:nvSpPr>
          <p:spPr>
            <a:xfrm>
              <a:off x="7193663" y="2003511"/>
              <a:ext cx="27308" cy="10248"/>
            </a:xfrm>
            <a:custGeom>
              <a:rect b="b" l="l" r="r" t="t"/>
              <a:pathLst>
                <a:path extrusionOk="0" h="322" w="85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g2aa571f7f6b_0_23"/>
            <p:cNvSpPr/>
            <p:nvPr/>
          </p:nvSpPr>
          <p:spPr>
            <a:xfrm>
              <a:off x="7233065" y="2003511"/>
              <a:ext cx="83802" cy="10248"/>
            </a:xfrm>
            <a:custGeom>
              <a:rect b="b" l="l" r="r" t="t"/>
              <a:pathLst>
                <a:path extrusionOk="0" h="322" w="26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g2aa571f7f6b_0_23"/>
            <p:cNvSpPr/>
            <p:nvPr/>
          </p:nvSpPr>
          <p:spPr>
            <a:xfrm>
              <a:off x="7193281" y="2031933"/>
              <a:ext cx="123936" cy="10248"/>
            </a:xfrm>
            <a:custGeom>
              <a:rect b="b" l="l" r="r" t="t"/>
              <a:pathLst>
                <a:path extrusionOk="0" h="322" w="3894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g2aa571f7f6b_0_23"/>
            <p:cNvSpPr/>
            <p:nvPr/>
          </p:nvSpPr>
          <p:spPr>
            <a:xfrm>
              <a:off x="7193663" y="2059973"/>
              <a:ext cx="83770" cy="10248"/>
            </a:xfrm>
            <a:custGeom>
              <a:rect b="b" l="l" r="r" t="t"/>
              <a:pathLst>
                <a:path extrusionOk="0" h="322" w="2632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g2aa571f7f6b_0_23"/>
            <p:cNvSpPr/>
            <p:nvPr/>
          </p:nvSpPr>
          <p:spPr>
            <a:xfrm>
              <a:off x="7289145" y="2059973"/>
              <a:ext cx="27722" cy="10248"/>
            </a:xfrm>
            <a:custGeom>
              <a:rect b="b" l="l" r="r" t="t"/>
              <a:pathLst>
                <a:path extrusionOk="0" h="322" w="871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2" name="Google Shape;2032;g2aa571f7f6b_0_23"/>
          <p:cNvSpPr/>
          <p:nvPr/>
        </p:nvSpPr>
        <p:spPr>
          <a:xfrm>
            <a:off x="3134875" y="2193363"/>
            <a:ext cx="5601600" cy="25392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La oportunidad para </a:t>
            </a: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emprender</a:t>
            </a: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desde la especialidad que hemos detectado como equipo: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¿La viven suficientes personas como para que se convertirse en una oportunidad de negocio?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033" name="Google Shape;2033;g2aa571f7f6b_0_23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93c58e016_0_465"/>
          <p:cNvSpPr txBox="1"/>
          <p:nvPr/>
        </p:nvSpPr>
        <p:spPr>
          <a:xfrm>
            <a:off x="478525" y="2081825"/>
            <a:ext cx="41376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Es el desarrollo de habilidades y actitudes que permiten pensar y actuar como emprendedor. Lo anterior se facilita mediante</a:t>
            </a:r>
            <a:r>
              <a:rPr lang="es-CL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la aplicación y ejercitación constante del método de las cinco prácticas.</a:t>
            </a:r>
            <a:endParaRPr sz="20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9" name="Google Shape;339;g2a93c58e016_0_465"/>
          <p:cNvPicPr preferRelativeResize="0"/>
          <p:nvPr/>
        </p:nvPicPr>
        <p:blipFill rotWithShape="1">
          <a:blip r:embed="rId3">
            <a:alphaModFix/>
          </a:blip>
          <a:srcRect b="29183" l="44950" r="27268" t="36668"/>
          <a:stretch/>
        </p:blipFill>
        <p:spPr>
          <a:xfrm>
            <a:off x="4527877" y="2476225"/>
            <a:ext cx="4137590" cy="28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a93c58e016_0_465"/>
          <p:cNvSpPr txBox="1"/>
          <p:nvPr/>
        </p:nvSpPr>
        <p:spPr>
          <a:xfrm>
            <a:off x="133050" y="343325"/>
            <a:ext cx="8877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Recordemos</a:t>
            </a:r>
            <a:endParaRPr b="1" sz="2400"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 ¿QUÉ ES MENTALIDAD EMPRENDEDORA?</a:t>
            </a:r>
            <a:endParaRPr b="1" sz="2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2ac290376de_0_385"/>
          <p:cNvSpPr/>
          <p:nvPr/>
        </p:nvSpPr>
        <p:spPr>
          <a:xfrm rot="-786863">
            <a:off x="-40111" y="381471"/>
            <a:ext cx="8414346" cy="5534045"/>
          </a:xfrm>
          <a:custGeom>
            <a:rect b="b" l="l" r="r" t="t"/>
            <a:pathLst>
              <a:path extrusionOk="0" h="204367" w="240073">
                <a:moveTo>
                  <a:pt x="98444" y="0"/>
                </a:moveTo>
                <a:cubicBezTo>
                  <a:pt x="66611" y="0"/>
                  <a:pt x="32985" y="23173"/>
                  <a:pt x="18273" y="58560"/>
                </a:cubicBezTo>
                <a:cubicBezTo>
                  <a:pt x="0" y="102473"/>
                  <a:pt x="9686" y="134990"/>
                  <a:pt x="9686" y="134990"/>
                </a:cubicBezTo>
                <a:cubicBezTo>
                  <a:pt x="9686" y="134990"/>
                  <a:pt x="19372" y="174100"/>
                  <a:pt x="57750" y="192861"/>
                </a:cubicBezTo>
                <a:cubicBezTo>
                  <a:pt x="75386" y="201502"/>
                  <a:pt x="94579" y="204367"/>
                  <a:pt x="113787" y="204367"/>
                </a:cubicBezTo>
                <a:cubicBezTo>
                  <a:pt x="136375" y="204367"/>
                  <a:pt x="158984" y="200405"/>
                  <a:pt x="179108" y="197216"/>
                </a:cubicBezTo>
                <a:cubicBezTo>
                  <a:pt x="216346" y="191315"/>
                  <a:pt x="240073" y="163925"/>
                  <a:pt x="237549" y="131408"/>
                </a:cubicBezTo>
                <a:cubicBezTo>
                  <a:pt x="235026" y="98851"/>
                  <a:pt x="204951" y="96002"/>
                  <a:pt x="182038" y="63525"/>
                </a:cubicBezTo>
                <a:cubicBezTo>
                  <a:pt x="159085" y="31090"/>
                  <a:pt x="157905" y="18962"/>
                  <a:pt x="120952" y="4230"/>
                </a:cubicBezTo>
                <a:cubicBezTo>
                  <a:pt x="113750" y="1358"/>
                  <a:pt x="106150" y="0"/>
                  <a:pt x="98444" y="0"/>
                </a:cubicBezTo>
                <a:close/>
              </a:path>
            </a:pathLst>
          </a:custGeom>
          <a:solidFill>
            <a:srgbClr val="C58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g2ac290376de_0_385"/>
          <p:cNvSpPr txBox="1"/>
          <p:nvPr>
            <p:ph idx="4294967295" type="title"/>
          </p:nvPr>
        </p:nvSpPr>
        <p:spPr>
          <a:xfrm>
            <a:off x="923750" y="2043638"/>
            <a:ext cx="53487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Barlow Condensed"/>
              <a:buNone/>
            </a:pPr>
            <a:r>
              <a:rPr lang="es-CL" sz="4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Evaluación N°1</a:t>
            </a:r>
            <a:endParaRPr sz="4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1" name="Google Shape;2041;g2ac290376de_0_385"/>
          <p:cNvSpPr txBox="1"/>
          <p:nvPr>
            <p:ph idx="4294967295" type="subTitle"/>
          </p:nvPr>
        </p:nvSpPr>
        <p:spPr>
          <a:xfrm>
            <a:off x="939675" y="3302356"/>
            <a:ext cx="71319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s-CL" sz="2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en el entorno</a:t>
            </a:r>
            <a:endParaRPr b="1" sz="2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1" lang="es-CL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Semana 5</a:t>
            </a:r>
            <a:endParaRPr b="1" i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2ac290376de_0_392"/>
          <p:cNvSpPr/>
          <p:nvPr/>
        </p:nvSpPr>
        <p:spPr>
          <a:xfrm>
            <a:off x="241350" y="300900"/>
            <a:ext cx="2199000" cy="56469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L" sz="2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</a:t>
            </a:r>
            <a:endParaRPr b="0" i="0" sz="1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EL ENTORNO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Equivale al</a:t>
            </a:r>
            <a:r>
              <a:rPr b="0" i="1" lang="es-CL" sz="1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30% de</a:t>
            </a:r>
            <a:r>
              <a:rPr i="1" lang="es-CL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las notas parciales del semestre.</a:t>
            </a:r>
            <a:endParaRPr b="0" i="0" sz="1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8" name="Google Shape;2048;g2ac290376de_0_392"/>
          <p:cNvSpPr txBox="1"/>
          <p:nvPr/>
        </p:nvSpPr>
        <p:spPr>
          <a:xfrm>
            <a:off x="2612125" y="300900"/>
            <a:ext cx="6401700" cy="5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FFFFFF"/>
                </a:solidFill>
                <a:highlight>
                  <a:srgbClr val="D17EFB"/>
                </a:highlight>
                <a:latin typeface="Comfortaa"/>
                <a:ea typeface="Comfortaa"/>
                <a:cs typeface="Comfortaa"/>
                <a:sym typeface="Comfortaa"/>
              </a:rPr>
              <a:t>INSTRUCCIONES EVALUACIÓN DE LA EA 1</a:t>
            </a:r>
            <a:endParaRPr b="1" sz="3600">
              <a:solidFill>
                <a:srgbClr val="FFFFFF"/>
              </a:solidFill>
              <a:highlight>
                <a:srgbClr val="D17EFB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highlight>
                <a:srgbClr val="D17EFB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Exposición sobre el propósito del equipo </a:t>
            </a:r>
            <a:r>
              <a:rPr b="1"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(3 minutos)</a:t>
            </a: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CL" sz="2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+</a:t>
            </a: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Entrega de bitácora de registro de actividades en clases, grupal. </a:t>
            </a:r>
            <a:r>
              <a:rPr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8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+</a:t>
            </a:r>
            <a:endParaRPr sz="8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Quiz individual. </a:t>
            </a:r>
            <a:endParaRPr b="1" sz="22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b="1" sz="24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2ac290376de_0_398"/>
          <p:cNvSpPr txBox="1"/>
          <p:nvPr/>
        </p:nvSpPr>
        <p:spPr>
          <a:xfrm>
            <a:off x="0" y="6229550"/>
            <a:ext cx="91839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s-CL" sz="1600" u="none" cap="none" strike="noStrike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NOTA: </a:t>
            </a:r>
            <a:r>
              <a:rPr b="0" i="1" lang="es-CL" sz="1600" u="none" cap="none" strike="noStrike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este 50% de la evaluación es básicamente </a:t>
            </a:r>
            <a:r>
              <a:rPr b="1" i="1" lang="es-CL" sz="1600" u="none" cap="none" strike="noStrike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el registro de las actividades realizadas clase a clase</a:t>
            </a:r>
            <a:r>
              <a:rPr b="0" i="1" lang="es-CL" sz="1600" u="none" cap="none" strike="noStrike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, por lo tanto, si el equipo ha trabajado constantemente ¡Felicitaciones! la entrega está lista.</a:t>
            </a:r>
            <a:endParaRPr b="0" i="1" sz="1600" u="none" cap="none" strike="noStrike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55" name="Google Shape;2055;g2ac290376de_0_398"/>
          <p:cNvSpPr/>
          <p:nvPr/>
        </p:nvSpPr>
        <p:spPr>
          <a:xfrm>
            <a:off x="241350" y="300900"/>
            <a:ext cx="2199000" cy="56469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L" sz="2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</a:t>
            </a:r>
            <a:endParaRPr b="0" i="0" sz="1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EL ENTORNO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Equivale al</a:t>
            </a:r>
            <a:r>
              <a:rPr b="0" i="1" lang="es-CL" sz="1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30% de</a:t>
            </a:r>
            <a:r>
              <a:rPr i="1" lang="es-CL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las notas parciales del semestre.</a:t>
            </a:r>
            <a:endParaRPr b="0" i="0" sz="1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56" name="Google Shape;2056;g2ac290376de_0_398"/>
          <p:cNvSpPr txBox="1"/>
          <p:nvPr/>
        </p:nvSpPr>
        <p:spPr>
          <a:xfrm>
            <a:off x="2629100" y="365100"/>
            <a:ext cx="6401700" cy="5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 </a:t>
            </a:r>
            <a:r>
              <a:rPr b="1" lang="es-CL" sz="28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grupal</a:t>
            </a:r>
            <a:endParaRPr b="1" sz="28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(30  puntos )</a:t>
            </a:r>
            <a:endParaRPr b="1" sz="1600">
              <a:solidFill>
                <a:srgbClr val="666666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Exposición </a:t>
            </a:r>
            <a:r>
              <a:rPr b="1"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(de 3 minutos)</a:t>
            </a: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sobre el propósito del equipo </a:t>
            </a:r>
            <a:r>
              <a:rPr b="1" lang="es-CL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(podemos mejorar el propósito clase a clase):</a:t>
            </a:r>
            <a:endParaRPr b="1">
              <a:solidFill>
                <a:srgbClr val="77C6F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AutoNum type="arabicPeriod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¿En qué somos buenos?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AutoNum type="arabicPeriod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¿Qué nos apasiona?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AutoNum type="arabicPeriod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¿A quiénes ayudamos a menudo?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AutoNum type="arabicPeriod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¿Cuáles son las similitudes y diferencias que vemos en nuestros propósitos?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AutoNum type="arabicPeriod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¿Cual es nuestro propósito colectivo?</a:t>
            </a:r>
            <a:endParaRPr b="1" sz="2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Entrega de bitácora de registro de actividades en clases:</a:t>
            </a:r>
            <a:endParaRPr b="1" sz="24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					</a:t>
            </a: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1. Canvas personal.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2. Propósito del equipo.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3. Mapa de contexto.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4. Identificar un problema.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5. Pauta de entrevistas.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6. Perfil de usuario.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7. Mapa de viaje del usuario.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8. Oportunidades para emprender.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2ac290376de_0_405"/>
          <p:cNvSpPr txBox="1"/>
          <p:nvPr/>
        </p:nvSpPr>
        <p:spPr>
          <a:xfrm>
            <a:off x="2595150" y="1068300"/>
            <a:ext cx="64017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highlight>
                <a:srgbClr val="D17EFB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i="0" lang="es-CL" sz="2200" u="none" cap="none" strike="noStrike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Quiz individual.</a:t>
            </a:r>
            <a:endParaRPr b="1" i="0" sz="22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L" sz="1600" u="none" cap="none" strike="noStrike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El quiz individual cuenta con 1</a:t>
            </a: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5</a:t>
            </a:r>
            <a:r>
              <a:rPr b="0" i="0" lang="es-CL" sz="1600" u="none" cap="none" strike="noStrike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 preguntas que hacen referencia al contenido abarcado en clases</a:t>
            </a: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, cada pregunta tiene 2 puntos.</a:t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L" sz="1600" u="none" cap="none" strike="noStrike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Estará disponible en AVA,</a:t>
            </a: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 en la fecha que indique el / la docente.</a:t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Cuentas con un máximo de 45 minutos para responder.</a:t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Tiene</a:t>
            </a:r>
            <a:r>
              <a:rPr b="0" i="0" lang="es-CL" sz="1600" u="none" cap="none" strike="noStrike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 3 oportunidades, de las cuales se calificará el intento con mayor puntaje.</a:t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63" name="Google Shape;2063;g2ac290376de_0_405"/>
          <p:cNvSpPr txBox="1"/>
          <p:nvPr/>
        </p:nvSpPr>
        <p:spPr>
          <a:xfrm>
            <a:off x="2698700" y="224700"/>
            <a:ext cx="619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8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 </a:t>
            </a:r>
            <a:r>
              <a:rPr b="1" lang="es-CL" sz="28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individual</a:t>
            </a:r>
            <a:endParaRPr b="1" sz="28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(30  puntos )</a:t>
            </a:r>
            <a:endParaRPr b="1" sz="20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64" name="Google Shape;2064;g2ac290376de_0_405"/>
          <p:cNvSpPr/>
          <p:nvPr/>
        </p:nvSpPr>
        <p:spPr>
          <a:xfrm>
            <a:off x="241350" y="300900"/>
            <a:ext cx="2199000" cy="56469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L" sz="2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</a:t>
            </a:r>
            <a:endParaRPr b="0" i="0" sz="1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EL ENTORNO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Equivale al</a:t>
            </a:r>
            <a:r>
              <a:rPr b="0" i="1" lang="es-CL" sz="1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30% de</a:t>
            </a:r>
            <a:r>
              <a:rPr i="1" lang="es-CL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las notas parciales del semestre.</a:t>
            </a:r>
            <a:endParaRPr b="0" i="0" sz="1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0" name="Google Shape;2070;g2ac290376de_0_266"/>
          <p:cNvGrpSpPr/>
          <p:nvPr/>
        </p:nvGrpSpPr>
        <p:grpSpPr>
          <a:xfrm>
            <a:off x="407518" y="2125449"/>
            <a:ext cx="2593373" cy="2606998"/>
            <a:chOff x="7098912" y="1969392"/>
            <a:chExt cx="359651" cy="361561"/>
          </a:xfrm>
        </p:grpSpPr>
        <p:sp>
          <p:nvSpPr>
            <p:cNvPr id="2071" name="Google Shape;2071;g2ac290376de_0_266"/>
            <p:cNvSpPr/>
            <p:nvPr/>
          </p:nvSpPr>
          <p:spPr>
            <a:xfrm>
              <a:off x="7098912" y="2127607"/>
              <a:ext cx="134567" cy="202582"/>
            </a:xfrm>
            <a:custGeom>
              <a:rect b="b" l="l" r="r" t="t"/>
              <a:pathLst>
                <a:path extrusionOk="0" h="6365" w="4228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g2ac290376de_0_266"/>
            <p:cNvSpPr/>
            <p:nvPr/>
          </p:nvSpPr>
          <p:spPr>
            <a:xfrm>
              <a:off x="7120141" y="2297184"/>
              <a:ext cx="10662" cy="33005"/>
            </a:xfrm>
            <a:custGeom>
              <a:rect b="b" l="l" r="r" t="t"/>
              <a:pathLst>
                <a:path extrusionOk="0" h="1037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g2ac290376de_0_266"/>
            <p:cNvSpPr/>
            <p:nvPr/>
          </p:nvSpPr>
          <p:spPr>
            <a:xfrm>
              <a:off x="7199360" y="2297184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g2ac290376de_0_266"/>
            <p:cNvSpPr/>
            <p:nvPr/>
          </p:nvSpPr>
          <p:spPr>
            <a:xfrm>
              <a:off x="7357001" y="2165704"/>
              <a:ext cx="56876" cy="17823"/>
            </a:xfrm>
            <a:custGeom>
              <a:rect b="b" l="l" r="r" t="t"/>
              <a:pathLst>
                <a:path extrusionOk="0" h="560" w="1787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g2ac290376de_0_266"/>
            <p:cNvSpPr/>
            <p:nvPr/>
          </p:nvSpPr>
          <p:spPr>
            <a:xfrm>
              <a:off x="7312666" y="2133113"/>
              <a:ext cx="145897" cy="197840"/>
            </a:xfrm>
            <a:custGeom>
              <a:rect b="b" l="l" r="r" t="t"/>
              <a:pathLst>
                <a:path extrusionOk="0" h="6216" w="4584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g2ac290376de_0_266"/>
            <p:cNvSpPr/>
            <p:nvPr/>
          </p:nvSpPr>
          <p:spPr>
            <a:xfrm>
              <a:off x="7340324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g2ac290376de_0_266"/>
            <p:cNvSpPr/>
            <p:nvPr/>
          </p:nvSpPr>
          <p:spPr>
            <a:xfrm>
              <a:off x="7419511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2ac290376de_0_266"/>
            <p:cNvSpPr/>
            <p:nvPr/>
          </p:nvSpPr>
          <p:spPr>
            <a:xfrm>
              <a:off x="7153878" y="1969392"/>
              <a:ext cx="225498" cy="188355"/>
            </a:xfrm>
            <a:custGeom>
              <a:rect b="b" l="l" r="r" t="t"/>
              <a:pathLst>
                <a:path extrusionOk="0" h="5918" w="7085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2ac290376de_0_266"/>
            <p:cNvSpPr/>
            <p:nvPr/>
          </p:nvSpPr>
          <p:spPr>
            <a:xfrm>
              <a:off x="7193663" y="2003511"/>
              <a:ext cx="27308" cy="10248"/>
            </a:xfrm>
            <a:custGeom>
              <a:rect b="b" l="l" r="r" t="t"/>
              <a:pathLst>
                <a:path extrusionOk="0" h="322" w="85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g2ac290376de_0_266"/>
            <p:cNvSpPr/>
            <p:nvPr/>
          </p:nvSpPr>
          <p:spPr>
            <a:xfrm>
              <a:off x="7233065" y="2003511"/>
              <a:ext cx="83802" cy="10248"/>
            </a:xfrm>
            <a:custGeom>
              <a:rect b="b" l="l" r="r" t="t"/>
              <a:pathLst>
                <a:path extrusionOk="0" h="322" w="26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g2ac290376de_0_266"/>
            <p:cNvSpPr/>
            <p:nvPr/>
          </p:nvSpPr>
          <p:spPr>
            <a:xfrm>
              <a:off x="7193281" y="2031933"/>
              <a:ext cx="123936" cy="10248"/>
            </a:xfrm>
            <a:custGeom>
              <a:rect b="b" l="l" r="r" t="t"/>
              <a:pathLst>
                <a:path extrusionOk="0" h="322" w="3894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g2ac290376de_0_266"/>
            <p:cNvSpPr/>
            <p:nvPr/>
          </p:nvSpPr>
          <p:spPr>
            <a:xfrm>
              <a:off x="7193663" y="2059973"/>
              <a:ext cx="83770" cy="10248"/>
            </a:xfrm>
            <a:custGeom>
              <a:rect b="b" l="l" r="r" t="t"/>
              <a:pathLst>
                <a:path extrusionOk="0" h="322" w="2632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2ac290376de_0_266"/>
            <p:cNvSpPr/>
            <p:nvPr/>
          </p:nvSpPr>
          <p:spPr>
            <a:xfrm>
              <a:off x="7289145" y="2059973"/>
              <a:ext cx="27722" cy="10248"/>
            </a:xfrm>
            <a:custGeom>
              <a:rect b="b" l="l" r="r" t="t"/>
              <a:pathLst>
                <a:path extrusionOk="0" h="322" w="871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4" name="Google Shape;2084;g2ac290376de_0_266"/>
          <p:cNvSpPr/>
          <p:nvPr/>
        </p:nvSpPr>
        <p:spPr>
          <a:xfrm>
            <a:off x="3134875" y="2193363"/>
            <a:ext cx="5601600" cy="25392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¿Quedan dudas acerca de la próxima evaluación?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2aa571f7f6b_0_196"/>
          <p:cNvSpPr/>
          <p:nvPr/>
        </p:nvSpPr>
        <p:spPr>
          <a:xfrm>
            <a:off x="237900" y="393950"/>
            <a:ext cx="8668200" cy="55134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0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SEMANA 5</a:t>
            </a:r>
            <a:endParaRPr sz="10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91" name="Google Shape;2091;g2aa571f7f6b_0_196"/>
          <p:cNvSpPr txBox="1"/>
          <p:nvPr/>
        </p:nvSpPr>
        <p:spPr>
          <a:xfrm>
            <a:off x="820350" y="4064625"/>
            <a:ext cx="7503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lang="es-CL" sz="4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¡Es hoy!)</a:t>
            </a:r>
            <a:endParaRPr sz="45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g2aa571f7f6b_0_209"/>
          <p:cNvPicPr preferRelativeResize="0"/>
          <p:nvPr/>
        </p:nvPicPr>
        <p:blipFill rotWithShape="1">
          <a:blip r:embed="rId3">
            <a:alphaModFix/>
          </a:blip>
          <a:srcRect b="13821" l="22456" r="22676" t="27260"/>
          <a:stretch/>
        </p:blipFill>
        <p:spPr>
          <a:xfrm>
            <a:off x="0" y="855647"/>
            <a:ext cx="9144001" cy="552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g2aa571f7f6b_0_209"/>
          <p:cNvSpPr txBox="1"/>
          <p:nvPr/>
        </p:nvSpPr>
        <p:spPr>
          <a:xfrm>
            <a:off x="0" y="6251925"/>
            <a:ext cx="9144000" cy="62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* La suma de las tres evaluaciones parciales es un 60% , el examen transversal tiene una ponderación de 40%.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*Cada evaluación requiere de un 60% de logro para alcanzar la nota 4.0.</a:t>
            </a:r>
            <a:endParaRPr i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99" name="Google Shape;2099;g2aa571f7f6b_0_209"/>
          <p:cNvSpPr txBox="1"/>
          <p:nvPr/>
        </p:nvSpPr>
        <p:spPr>
          <a:xfrm>
            <a:off x="0" y="457200"/>
            <a:ext cx="91440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EA1 Identifica oportunidades en el entorno</a:t>
            </a:r>
            <a:endParaRPr b="1" sz="1600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00" name="Google Shape;2100;g2aa571f7f6b_0_209"/>
          <p:cNvSpPr/>
          <p:nvPr/>
        </p:nvSpPr>
        <p:spPr>
          <a:xfrm>
            <a:off x="1748450" y="20615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101" name="Google Shape;2101;g2aa571f7f6b_0_209"/>
          <p:cNvSpPr txBox="1"/>
          <p:nvPr/>
        </p:nvSpPr>
        <p:spPr>
          <a:xfrm>
            <a:off x="1567350" y="19547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EA2 Propone solución innovadora  según especialidad</a:t>
            </a:r>
            <a:endParaRPr b="1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02" name="Google Shape;2102;g2aa571f7f6b_0_209"/>
          <p:cNvSpPr/>
          <p:nvPr/>
        </p:nvSpPr>
        <p:spPr>
          <a:xfrm>
            <a:off x="1824650" y="34331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103" name="Google Shape;2103;g2aa571f7f6b_0_209"/>
          <p:cNvSpPr/>
          <p:nvPr/>
        </p:nvSpPr>
        <p:spPr>
          <a:xfrm>
            <a:off x="2053250" y="48047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104" name="Google Shape;2104;g2aa571f7f6b_0_209"/>
          <p:cNvSpPr txBox="1"/>
          <p:nvPr/>
        </p:nvSpPr>
        <p:spPr>
          <a:xfrm>
            <a:off x="1748450" y="34025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EA3 Crea un modelo de negocio innovador</a:t>
            </a:r>
            <a:endParaRPr b="1">
              <a:solidFill>
                <a:srgbClr val="C582F4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05" name="Google Shape;2105;g2aa571f7f6b_0_209"/>
          <p:cNvSpPr txBox="1"/>
          <p:nvPr/>
        </p:nvSpPr>
        <p:spPr>
          <a:xfrm>
            <a:off x="1748450" y="47741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ET Elabora pitch Deck para atraer inversionistas</a:t>
            </a:r>
            <a:endParaRPr b="1">
              <a:solidFill>
                <a:srgbClr val="C582F4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06" name="Google Shape;2106;g2aa571f7f6b_0_209"/>
          <p:cNvSpPr txBox="1"/>
          <p:nvPr/>
        </p:nvSpPr>
        <p:spPr>
          <a:xfrm>
            <a:off x="1567350" y="1460650"/>
            <a:ext cx="1115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Conceptos iniciales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07" name="Google Shape;2107;g2aa571f7f6b_0_209"/>
          <p:cNvSpPr txBox="1"/>
          <p:nvPr/>
        </p:nvSpPr>
        <p:spPr>
          <a:xfrm>
            <a:off x="3167550" y="14606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Búsqueda de oportunidades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08" name="Google Shape;2108;g2aa571f7f6b_0_209"/>
          <p:cNvSpPr txBox="1"/>
          <p:nvPr/>
        </p:nvSpPr>
        <p:spPr>
          <a:xfrm>
            <a:off x="4920150" y="14606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Identificación de usuarios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09" name="Google Shape;2109;g2aa571f7f6b_0_209"/>
          <p:cNvSpPr txBox="1"/>
          <p:nvPr/>
        </p:nvSpPr>
        <p:spPr>
          <a:xfrm>
            <a:off x="6459975" y="14606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Evaluar oportunidades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10" name="Google Shape;2110;g2aa571f7f6b_0_209"/>
          <p:cNvSpPr txBox="1"/>
          <p:nvPr/>
        </p:nvSpPr>
        <p:spPr>
          <a:xfrm>
            <a:off x="-25450" y="25650"/>
            <a:ext cx="879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Ruta de contenidos:</a:t>
            </a:r>
            <a:endParaRPr b="1" sz="24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6" name="Google Shape;2116;g2aa571f7f6b_0_226"/>
          <p:cNvGrpSpPr/>
          <p:nvPr/>
        </p:nvGrpSpPr>
        <p:grpSpPr>
          <a:xfrm>
            <a:off x="0" y="1367100"/>
            <a:ext cx="9144001" cy="3447578"/>
            <a:chOff x="0" y="1367100"/>
            <a:chExt cx="9144001" cy="3447578"/>
          </a:xfrm>
        </p:grpSpPr>
        <p:pic>
          <p:nvPicPr>
            <p:cNvPr id="2117" name="Google Shape;2117;g2aa571f7f6b_0_226"/>
            <p:cNvPicPr preferRelativeResize="0"/>
            <p:nvPr/>
          </p:nvPicPr>
          <p:blipFill rotWithShape="1">
            <a:blip r:embed="rId3">
              <a:alphaModFix/>
            </a:blip>
            <a:srcRect b="55612" l="13369" r="12927" t="6591"/>
            <a:stretch/>
          </p:blipFill>
          <p:spPr>
            <a:xfrm>
              <a:off x="0" y="1367100"/>
              <a:ext cx="9144001" cy="2636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8" name="Google Shape;2118;g2aa571f7f6b_0_226"/>
            <p:cNvSpPr/>
            <p:nvPr/>
          </p:nvSpPr>
          <p:spPr>
            <a:xfrm>
              <a:off x="0" y="2631175"/>
              <a:ext cx="7834200" cy="157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2119" name="Google Shape;2119;g2aa571f7f6b_0_226"/>
            <p:cNvSpPr/>
            <p:nvPr/>
          </p:nvSpPr>
          <p:spPr>
            <a:xfrm rot="-1793268">
              <a:off x="6818769" y="3004860"/>
              <a:ext cx="1476812" cy="15445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</p:grpSp>
      <p:grpSp>
        <p:nvGrpSpPr>
          <p:cNvPr id="2120" name="Google Shape;2120;g2aa571f7f6b_0_226"/>
          <p:cNvGrpSpPr/>
          <p:nvPr/>
        </p:nvGrpSpPr>
        <p:grpSpPr>
          <a:xfrm>
            <a:off x="-543184" y="3082783"/>
            <a:ext cx="8791427" cy="2468437"/>
            <a:chOff x="950625" y="2546275"/>
            <a:chExt cx="6348976" cy="1782651"/>
          </a:xfrm>
        </p:grpSpPr>
        <p:sp>
          <p:nvSpPr>
            <p:cNvPr id="2121" name="Google Shape;2121;g2aa571f7f6b_0_226"/>
            <p:cNvSpPr/>
            <p:nvPr/>
          </p:nvSpPr>
          <p:spPr>
            <a:xfrm>
              <a:off x="950625" y="2546275"/>
              <a:ext cx="5856600" cy="134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2122" name="Google Shape;2122;g2aa571f7f6b_0_226"/>
            <p:cNvSpPr/>
            <p:nvPr/>
          </p:nvSpPr>
          <p:spPr>
            <a:xfrm rot="-1793171">
              <a:off x="5643580" y="2976747"/>
              <a:ext cx="1493742" cy="104985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</p:grpSp>
      <p:sp>
        <p:nvSpPr>
          <p:cNvPr id="2123" name="Google Shape;2123;g2aa571f7f6b_0_226"/>
          <p:cNvSpPr/>
          <p:nvPr/>
        </p:nvSpPr>
        <p:spPr>
          <a:xfrm>
            <a:off x="237900" y="165350"/>
            <a:ext cx="8668200" cy="10320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SEMANA 1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CL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r>
              <a:rPr lang="es-CL" sz="2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EN EL ENTORNO 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4" name="Google Shape;2124;g2aa571f7f6b_0_226"/>
          <p:cNvSpPr txBox="1"/>
          <p:nvPr/>
        </p:nvSpPr>
        <p:spPr>
          <a:xfrm>
            <a:off x="1124225" y="3923775"/>
            <a:ext cx="71088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OBJETIVO DE LA CLASE 5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Exponer resultados y reflexionar sobre el propósito del equipo. Entregar evidencias de la oportunidad identificada.</a:t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5" name="Google Shape;2125;g2aa571f7f6b_0_226"/>
          <p:cNvSpPr/>
          <p:nvPr/>
        </p:nvSpPr>
        <p:spPr>
          <a:xfrm>
            <a:off x="2104925" y="3395050"/>
            <a:ext cx="5975300" cy="407400"/>
          </a:xfrm>
          <a:custGeom>
            <a:rect b="b" l="l" r="r" t="t"/>
            <a:pathLst>
              <a:path extrusionOk="0" h="16296" w="239012">
                <a:moveTo>
                  <a:pt x="239012" y="0"/>
                </a:moveTo>
                <a:lnTo>
                  <a:pt x="0" y="0"/>
                </a:lnTo>
                <a:lnTo>
                  <a:pt x="0" y="16296"/>
                </a:lnTo>
              </a:path>
            </a:pathLst>
          </a:custGeom>
          <a:noFill/>
          <a:ln cap="flat" cmpd="sng" w="28575">
            <a:solidFill>
              <a:srgbClr val="D17EFB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1" name="Google Shape;2131;g2ac290376de_0_515"/>
          <p:cNvPicPr preferRelativeResize="0"/>
          <p:nvPr/>
        </p:nvPicPr>
        <p:blipFill rotWithShape="1">
          <a:blip r:embed="rId3">
            <a:alphaModFix/>
          </a:blip>
          <a:srcRect b="4324" l="0" r="0" t="0"/>
          <a:stretch/>
        </p:blipFill>
        <p:spPr>
          <a:xfrm>
            <a:off x="0" y="1027050"/>
            <a:ext cx="9144003" cy="583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g2ac290376de_0_515"/>
          <p:cNvSpPr txBox="1"/>
          <p:nvPr/>
        </p:nvSpPr>
        <p:spPr>
          <a:xfrm>
            <a:off x="80450" y="350300"/>
            <a:ext cx="8670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rgbClr val="C582F4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Recordemos las instrucciones de la </a:t>
            </a:r>
            <a:endParaRPr b="1" sz="3000">
              <a:solidFill>
                <a:srgbClr val="C582F4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800">
                <a:solidFill>
                  <a:srgbClr val="C582F4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1ra evaluación</a:t>
            </a:r>
            <a:endParaRPr sz="4800">
              <a:solidFill>
                <a:srgbClr val="3B3B3B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2ac290376de_0_546"/>
          <p:cNvSpPr/>
          <p:nvPr/>
        </p:nvSpPr>
        <p:spPr>
          <a:xfrm>
            <a:off x="241350" y="300900"/>
            <a:ext cx="2199000" cy="56469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L" sz="2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</a:t>
            </a:r>
            <a:endParaRPr b="0" i="0" sz="1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EL ENTORNO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Equivale al</a:t>
            </a:r>
            <a:r>
              <a:rPr b="0" i="1" lang="es-CL" sz="1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30% de</a:t>
            </a:r>
            <a:r>
              <a:rPr i="1" lang="es-CL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las notas parciales del semestre.</a:t>
            </a:r>
            <a:endParaRPr b="0" i="0" sz="1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9" name="Google Shape;2139;g2ac290376de_0_546"/>
          <p:cNvSpPr txBox="1"/>
          <p:nvPr/>
        </p:nvSpPr>
        <p:spPr>
          <a:xfrm>
            <a:off x="2612125" y="300900"/>
            <a:ext cx="6401700" cy="5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rgbClr val="FFFFFF"/>
                </a:solidFill>
                <a:highlight>
                  <a:srgbClr val="D17EFB"/>
                </a:highlight>
                <a:latin typeface="Comfortaa"/>
                <a:ea typeface="Comfortaa"/>
                <a:cs typeface="Comfortaa"/>
                <a:sym typeface="Comfortaa"/>
              </a:rPr>
              <a:t>INSTRUCCIONES EVALUACIÓN DE LA EA 1</a:t>
            </a:r>
            <a:endParaRPr b="1" sz="3600">
              <a:solidFill>
                <a:srgbClr val="FFFFFF"/>
              </a:solidFill>
              <a:highlight>
                <a:srgbClr val="D17EFB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highlight>
                <a:srgbClr val="D17EFB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Exposición sobre el propósito del equipo </a:t>
            </a:r>
            <a:r>
              <a:rPr b="1"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(3 minutos)</a:t>
            </a: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CL" sz="2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+</a:t>
            </a: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Entrega de bitácora de registro de actividades en clases, grupal. </a:t>
            </a:r>
            <a:r>
              <a:rPr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8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+</a:t>
            </a:r>
            <a:endParaRPr sz="8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Quiz individual. </a:t>
            </a:r>
            <a:endParaRPr b="1" sz="22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b="1" sz="24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93c58e016_0_547"/>
          <p:cNvSpPr txBox="1"/>
          <p:nvPr/>
        </p:nvSpPr>
        <p:spPr>
          <a:xfrm>
            <a:off x="4771875" y="984250"/>
            <a:ext cx="4372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LAS PERSONAS CON MENTALIDAD EMPRENDEDORA</a:t>
            </a:r>
            <a:endParaRPr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7" name="Google Shape;347;g2a93c58e016_0_547"/>
          <p:cNvSpPr txBox="1"/>
          <p:nvPr/>
        </p:nvSpPr>
        <p:spPr>
          <a:xfrm>
            <a:off x="5092575" y="2177500"/>
            <a:ext cx="3921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Char char="➔"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Crean y reconocen nuevas oportunidades.</a:t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Char char="➔"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Interactúan con partes interesadas. </a:t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Char char="➔"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Potencian y aprenden de la falla.</a:t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Char char="➔"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Y crean valor. </a:t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8" name="Google Shape;348;g2a93c58e016_0_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457089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2ac290376de_0_552"/>
          <p:cNvSpPr txBox="1"/>
          <p:nvPr/>
        </p:nvSpPr>
        <p:spPr>
          <a:xfrm>
            <a:off x="0" y="6229550"/>
            <a:ext cx="91839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s-CL" sz="1600" u="none" cap="none" strike="noStrike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NOTA: </a:t>
            </a:r>
            <a:r>
              <a:rPr b="0" i="1" lang="es-CL" sz="1600" u="none" cap="none" strike="noStrike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este 50% de la evaluación es básicamente </a:t>
            </a:r>
            <a:r>
              <a:rPr b="1" i="1" lang="es-CL" sz="1600" u="none" cap="none" strike="noStrike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el registro de las actividades realizadas clase a clase</a:t>
            </a:r>
            <a:r>
              <a:rPr b="0" i="1" lang="es-CL" sz="1600" u="none" cap="none" strike="noStrike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, por lo tanto, si el equipo ha trabajado constantemente ¡Felicitaciones! la entrega está lista.</a:t>
            </a:r>
            <a:endParaRPr b="0" i="1" sz="1600" u="none" cap="none" strike="noStrike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6" name="Google Shape;2146;g2ac290376de_0_552"/>
          <p:cNvSpPr/>
          <p:nvPr/>
        </p:nvSpPr>
        <p:spPr>
          <a:xfrm>
            <a:off x="241350" y="300900"/>
            <a:ext cx="2199000" cy="56469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L" sz="2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</a:t>
            </a:r>
            <a:endParaRPr b="0" i="0" sz="1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EL ENTORNO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Equivale al</a:t>
            </a:r>
            <a:r>
              <a:rPr b="0" i="1" lang="es-CL" sz="1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30% de</a:t>
            </a:r>
            <a:r>
              <a:rPr i="1" lang="es-CL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las notas parciales del semestre.</a:t>
            </a:r>
            <a:endParaRPr b="0" i="0" sz="1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7" name="Google Shape;2147;g2ac290376de_0_552"/>
          <p:cNvSpPr txBox="1"/>
          <p:nvPr/>
        </p:nvSpPr>
        <p:spPr>
          <a:xfrm>
            <a:off x="2629100" y="365100"/>
            <a:ext cx="6401700" cy="5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 </a:t>
            </a:r>
            <a:r>
              <a:rPr b="1" lang="es-CL" sz="28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grupal</a:t>
            </a:r>
            <a:endParaRPr b="1" sz="28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(30  puntos )</a:t>
            </a:r>
            <a:endParaRPr b="1" sz="1600">
              <a:solidFill>
                <a:srgbClr val="666666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Exposición </a:t>
            </a:r>
            <a:r>
              <a:rPr b="1"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(de 3 minutos)</a:t>
            </a: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sobre el propósito del equipo </a:t>
            </a:r>
            <a:r>
              <a:rPr b="1" lang="es-CL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(podemos mejorar el propósito clase a clase):</a:t>
            </a:r>
            <a:endParaRPr b="1">
              <a:solidFill>
                <a:srgbClr val="77C6F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AutoNum type="arabicPeriod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¿En qué somos buenos?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AutoNum type="arabicPeriod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¿Qué nos apasiona?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AutoNum type="arabicPeriod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¿A quiénes ayudamos a menudo?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AutoNum type="arabicPeriod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¿Cuáles son las similitudes y diferencias que vemos en nuestros propósitos?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AutoNum type="arabicPeriod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¿Cual es nuestro propósito colectivo?</a:t>
            </a:r>
            <a:endParaRPr b="1" sz="2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Entrega de bitácora de registro de actividades en clases:</a:t>
            </a:r>
            <a:endParaRPr b="1" sz="24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					</a:t>
            </a: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1. Canvas personal.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2. Propósito del equipo.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3. Mapa de contexto.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4. Identificar un problema.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5. Pauta de entrevistas.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6. Perfil de usuario.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7. Mapa de viaje del usuario.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8. Oportunidades para emprender.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2ac290376de_0_559"/>
          <p:cNvSpPr txBox="1"/>
          <p:nvPr/>
        </p:nvSpPr>
        <p:spPr>
          <a:xfrm>
            <a:off x="2595150" y="1068300"/>
            <a:ext cx="64017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highlight>
                <a:srgbClr val="D17EFB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i="0" lang="es-CL" sz="2200" u="none" cap="none" strike="noStrike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Quiz individual.</a:t>
            </a:r>
            <a:endParaRPr b="1" i="0" sz="22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L" sz="1600" u="none" cap="none" strike="noStrike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El quiz individual cuenta con 1</a:t>
            </a: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5</a:t>
            </a:r>
            <a:r>
              <a:rPr b="0" i="0" lang="es-CL" sz="1600" u="none" cap="none" strike="noStrike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 preguntas que hacen referencia al contenido abarcado en clases</a:t>
            </a: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, cada pregunta tiene 2 puntos.</a:t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L" sz="1600" u="none" cap="none" strike="noStrike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Estará disponible en AVA,</a:t>
            </a: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 en la fecha que indique el / la docente.</a:t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Cuentas con un máximo de 45 minutos para responder.</a:t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Tiene</a:t>
            </a:r>
            <a:r>
              <a:rPr b="0" i="0" lang="es-CL" sz="1600" u="none" cap="none" strike="noStrike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 3 oportunidades, de las cuales se calificará el intento con mayor puntaje.</a:t>
            </a:r>
            <a:endParaRPr b="0" i="0" sz="1600" u="none" cap="none" strike="noStrike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4" name="Google Shape;2154;g2ac290376de_0_559"/>
          <p:cNvSpPr txBox="1"/>
          <p:nvPr/>
        </p:nvSpPr>
        <p:spPr>
          <a:xfrm>
            <a:off x="2698700" y="224700"/>
            <a:ext cx="619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8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 </a:t>
            </a:r>
            <a:r>
              <a:rPr b="1" lang="es-CL" sz="28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individual</a:t>
            </a:r>
            <a:endParaRPr b="1" sz="28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(30  puntos )</a:t>
            </a:r>
            <a:endParaRPr b="1" sz="20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5" name="Google Shape;2155;g2ac290376de_0_559"/>
          <p:cNvSpPr/>
          <p:nvPr/>
        </p:nvSpPr>
        <p:spPr>
          <a:xfrm>
            <a:off x="241350" y="300900"/>
            <a:ext cx="2199000" cy="56469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L" sz="2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</a:t>
            </a:r>
            <a:endParaRPr b="0" i="0" sz="1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EL ENTORNO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Equivale al</a:t>
            </a:r>
            <a:r>
              <a:rPr b="0" i="1" lang="es-CL" sz="1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30% de</a:t>
            </a:r>
            <a:r>
              <a:rPr i="1" lang="es-CL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las notas parciales del semestre.</a:t>
            </a:r>
            <a:endParaRPr b="0" i="0" sz="1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02"/>
          <p:cNvSpPr txBox="1"/>
          <p:nvPr>
            <p:ph idx="4294967295" type="title"/>
          </p:nvPr>
        </p:nvSpPr>
        <p:spPr>
          <a:xfrm>
            <a:off x="0" y="1978025"/>
            <a:ext cx="9144000" cy="1903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10000"/>
              <a:buFont typeface="Barlow"/>
              <a:buNone/>
            </a:pPr>
            <a:r>
              <a:rPr lang="es-CL" sz="10000">
                <a:latin typeface="Comfortaa"/>
                <a:ea typeface="Comfortaa"/>
                <a:cs typeface="Comfortaa"/>
                <a:sym typeface="Comfortaa"/>
              </a:rPr>
              <a:t>¡</a:t>
            </a:r>
            <a:r>
              <a:rPr lang="es-CL" sz="14400">
                <a:latin typeface="Comfortaa"/>
                <a:ea typeface="Comfortaa"/>
                <a:cs typeface="Comfortaa"/>
                <a:sym typeface="Comfortaa"/>
              </a:rPr>
              <a:t>ÉXITO</a:t>
            </a:r>
            <a:r>
              <a:rPr lang="es-CL" sz="10000"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 sz="10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1" name="Google Shape;2161;p102"/>
          <p:cNvSpPr txBox="1"/>
          <p:nvPr>
            <p:ph idx="4294967295" type="subTitle"/>
          </p:nvPr>
        </p:nvSpPr>
        <p:spPr>
          <a:xfrm>
            <a:off x="0" y="3881438"/>
            <a:ext cx="91440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CL" sz="2400" u="none" cap="none" strike="noStrike">
                <a:solidFill>
                  <a:srgbClr val="FFFFFF"/>
                </a:solidFill>
                <a:highlight>
                  <a:srgbClr val="666666"/>
                </a:highlight>
                <a:latin typeface="Comfortaa"/>
                <a:ea typeface="Comfortaa"/>
                <a:cs typeface="Comfortaa"/>
                <a:sym typeface="Comfortaa"/>
              </a:rPr>
              <a:t>Recuerda seguir las instrucciones de tu docente.</a:t>
            </a:r>
            <a:endParaRPr i="0" sz="2400" u="none" cap="none" strike="noStrike">
              <a:solidFill>
                <a:srgbClr val="FFFFFF"/>
              </a:solidFill>
              <a:highlight>
                <a:srgbClr val="666666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2aa571f7f6b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314" y="2728001"/>
            <a:ext cx="4593360" cy="14019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2aa571f7f6b_0_243"/>
          <p:cNvGrpSpPr/>
          <p:nvPr/>
        </p:nvGrpSpPr>
        <p:grpSpPr>
          <a:xfrm>
            <a:off x="3740253" y="6314194"/>
            <a:ext cx="543799" cy="542478"/>
            <a:chOff x="-56010050" y="2686975"/>
            <a:chExt cx="319000" cy="318225"/>
          </a:xfrm>
        </p:grpSpPr>
        <p:sp>
          <p:nvSpPr>
            <p:cNvPr id="2169" name="Google Shape;2169;g2aa571f7f6b_0_243"/>
            <p:cNvSpPr/>
            <p:nvPr/>
          </p:nvSpPr>
          <p:spPr>
            <a:xfrm>
              <a:off x="-55887975" y="2917925"/>
              <a:ext cx="72475" cy="29775"/>
            </a:xfrm>
            <a:custGeom>
              <a:rect b="b" l="l" r="r" t="t"/>
              <a:pathLst>
                <a:path extrusionOk="0" h="1191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g2aa571f7f6b_0_243"/>
            <p:cNvSpPr/>
            <p:nvPr/>
          </p:nvSpPr>
          <p:spPr>
            <a:xfrm>
              <a:off x="-55897425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g2aa571f7f6b_0_243"/>
            <p:cNvSpPr/>
            <p:nvPr/>
          </p:nvSpPr>
          <p:spPr>
            <a:xfrm>
              <a:off x="-55822600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g2aa571f7f6b_0_243"/>
            <p:cNvSpPr/>
            <p:nvPr/>
          </p:nvSpPr>
          <p:spPr>
            <a:xfrm>
              <a:off x="-56010050" y="26869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3" name="Google Shape;2173;g2aa571f7f6b_0_243"/>
          <p:cNvGrpSpPr/>
          <p:nvPr/>
        </p:nvGrpSpPr>
        <p:grpSpPr>
          <a:xfrm>
            <a:off x="8433875" y="6306554"/>
            <a:ext cx="413560" cy="543799"/>
            <a:chOff x="-52074300" y="1911950"/>
            <a:chExt cx="242600" cy="319000"/>
          </a:xfrm>
        </p:grpSpPr>
        <p:sp>
          <p:nvSpPr>
            <p:cNvPr id="2174" name="Google Shape;2174;g2aa571f7f6b_0_243"/>
            <p:cNvSpPr/>
            <p:nvPr/>
          </p:nvSpPr>
          <p:spPr>
            <a:xfrm>
              <a:off x="-51989225" y="21256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g2aa571f7f6b_0_243"/>
            <p:cNvSpPr/>
            <p:nvPr/>
          </p:nvSpPr>
          <p:spPr>
            <a:xfrm>
              <a:off x="-51998675" y="206237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g2aa571f7f6b_0_243"/>
            <p:cNvSpPr/>
            <p:nvPr/>
          </p:nvSpPr>
          <p:spPr>
            <a:xfrm>
              <a:off x="-51925450" y="20623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g2aa571f7f6b_0_243"/>
            <p:cNvSpPr/>
            <p:nvPr/>
          </p:nvSpPr>
          <p:spPr>
            <a:xfrm>
              <a:off x="-52074300" y="1911950"/>
              <a:ext cx="242600" cy="319000"/>
            </a:xfrm>
            <a:custGeom>
              <a:rect b="b" l="l" r="r" t="t"/>
              <a:pathLst>
                <a:path extrusionOk="0" h="12760" w="9704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8" name="Google Shape;2178;g2aa571f7f6b_0_243"/>
          <p:cNvGrpSpPr/>
          <p:nvPr/>
        </p:nvGrpSpPr>
        <p:grpSpPr>
          <a:xfrm>
            <a:off x="1464612" y="6315522"/>
            <a:ext cx="551897" cy="542478"/>
            <a:chOff x="-55620975" y="2294725"/>
            <a:chExt cx="323750" cy="318225"/>
          </a:xfrm>
        </p:grpSpPr>
        <p:sp>
          <p:nvSpPr>
            <p:cNvPr id="2179" name="Google Shape;2179;g2aa571f7f6b_0_243"/>
            <p:cNvSpPr/>
            <p:nvPr/>
          </p:nvSpPr>
          <p:spPr>
            <a:xfrm>
              <a:off x="-5549652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g2aa571f7f6b_0_243"/>
            <p:cNvSpPr/>
            <p:nvPr/>
          </p:nvSpPr>
          <p:spPr>
            <a:xfrm>
              <a:off x="-55505975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g2aa571f7f6b_0_243"/>
            <p:cNvSpPr/>
            <p:nvPr/>
          </p:nvSpPr>
          <p:spPr>
            <a:xfrm>
              <a:off x="-55431150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g2aa571f7f6b_0_243"/>
            <p:cNvSpPr/>
            <p:nvPr/>
          </p:nvSpPr>
          <p:spPr>
            <a:xfrm>
              <a:off x="-55620975" y="2294725"/>
              <a:ext cx="323750" cy="318225"/>
            </a:xfrm>
            <a:custGeom>
              <a:rect b="b" l="l" r="r" t="t"/>
              <a:pathLst>
                <a:path extrusionOk="0" h="12729" w="1295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g2aa571f7f6b_0_243"/>
            <p:cNvSpPr/>
            <p:nvPr/>
          </p:nvSpPr>
          <p:spPr>
            <a:xfrm>
              <a:off x="-55450850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g2aa571f7f6b_0_243"/>
            <p:cNvSpPr/>
            <p:nvPr/>
          </p:nvSpPr>
          <p:spPr>
            <a:xfrm>
              <a:off x="-55506775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5" name="Google Shape;2185;g2aa571f7f6b_0_243"/>
          <p:cNvGrpSpPr/>
          <p:nvPr/>
        </p:nvGrpSpPr>
        <p:grpSpPr>
          <a:xfrm>
            <a:off x="4911044" y="6316879"/>
            <a:ext cx="545163" cy="539793"/>
            <a:chOff x="-55229525" y="2688550"/>
            <a:chExt cx="319800" cy="316650"/>
          </a:xfrm>
        </p:grpSpPr>
        <p:sp>
          <p:nvSpPr>
            <p:cNvPr id="2186" name="Google Shape;2186;g2aa571f7f6b_0_243"/>
            <p:cNvSpPr/>
            <p:nvPr/>
          </p:nvSpPr>
          <p:spPr>
            <a:xfrm>
              <a:off x="-55104275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g2aa571f7f6b_0_243"/>
            <p:cNvSpPr/>
            <p:nvPr/>
          </p:nvSpPr>
          <p:spPr>
            <a:xfrm>
              <a:off x="-55039700" y="28563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g2aa571f7f6b_0_243"/>
            <p:cNvSpPr/>
            <p:nvPr/>
          </p:nvSpPr>
          <p:spPr>
            <a:xfrm>
              <a:off x="-55113750" y="28563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g2aa571f7f6b_0_243"/>
            <p:cNvSpPr/>
            <p:nvPr/>
          </p:nvSpPr>
          <p:spPr>
            <a:xfrm>
              <a:off x="-55229525" y="2688550"/>
              <a:ext cx="319800" cy="316650"/>
            </a:xfrm>
            <a:custGeom>
              <a:rect b="b" l="l" r="r" t="t"/>
              <a:pathLst>
                <a:path extrusionOk="0" h="12666" w="12792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0" name="Google Shape;2190;g2aa571f7f6b_0_243"/>
          <p:cNvGrpSpPr/>
          <p:nvPr/>
        </p:nvGrpSpPr>
        <p:grpSpPr>
          <a:xfrm>
            <a:off x="6042805" y="6307867"/>
            <a:ext cx="543842" cy="542478"/>
            <a:chOff x="-53299850" y="2294725"/>
            <a:chExt cx="319025" cy="318225"/>
          </a:xfrm>
        </p:grpSpPr>
        <p:sp>
          <p:nvSpPr>
            <p:cNvPr id="2191" name="Google Shape;2191;g2aa571f7f6b_0_243"/>
            <p:cNvSpPr/>
            <p:nvPr/>
          </p:nvSpPr>
          <p:spPr>
            <a:xfrm>
              <a:off x="-53175400" y="25265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g2aa571f7f6b_0_243"/>
            <p:cNvSpPr/>
            <p:nvPr/>
          </p:nvSpPr>
          <p:spPr>
            <a:xfrm>
              <a:off x="-53299850" y="22947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3" name="Google Shape;2193;g2aa571f7f6b_0_243"/>
          <p:cNvGrpSpPr/>
          <p:nvPr/>
        </p:nvGrpSpPr>
        <p:grpSpPr>
          <a:xfrm>
            <a:off x="2642013" y="6314366"/>
            <a:ext cx="413560" cy="541114"/>
            <a:chOff x="-56756725" y="2686975"/>
            <a:chExt cx="242600" cy="317425"/>
          </a:xfrm>
        </p:grpSpPr>
        <p:sp>
          <p:nvSpPr>
            <p:cNvPr id="2194" name="Google Shape;2194;g2aa571f7f6b_0_243"/>
            <p:cNvSpPr/>
            <p:nvPr/>
          </p:nvSpPr>
          <p:spPr>
            <a:xfrm>
              <a:off x="-56681100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g2aa571f7f6b_0_243"/>
            <p:cNvSpPr/>
            <p:nvPr/>
          </p:nvSpPr>
          <p:spPr>
            <a:xfrm>
              <a:off x="-56606275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g2aa571f7f6b_0_243"/>
            <p:cNvSpPr/>
            <p:nvPr/>
          </p:nvSpPr>
          <p:spPr>
            <a:xfrm>
              <a:off x="-56756725" y="2686975"/>
              <a:ext cx="242600" cy="317425"/>
            </a:xfrm>
            <a:custGeom>
              <a:rect b="b" l="l" r="r" t="t"/>
              <a:pathLst>
                <a:path extrusionOk="0" h="12697" w="9704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7" name="Google Shape;2197;g2aa571f7f6b_0_243"/>
          <p:cNvGrpSpPr/>
          <p:nvPr/>
        </p:nvGrpSpPr>
        <p:grpSpPr>
          <a:xfrm>
            <a:off x="296551" y="6334994"/>
            <a:ext cx="539793" cy="508896"/>
            <a:chOff x="-56401500" y="2304975"/>
            <a:chExt cx="316650" cy="298525"/>
          </a:xfrm>
        </p:grpSpPr>
        <p:sp>
          <p:nvSpPr>
            <p:cNvPr id="2198" name="Google Shape;2198;g2aa571f7f6b_0_243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g2aa571f7f6b_0_243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g2aa571f7f6b_0_243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g2aa571f7f6b_0_243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2" name="Google Shape;2202;g2aa571f7f6b_0_243"/>
          <p:cNvGrpSpPr/>
          <p:nvPr/>
        </p:nvGrpSpPr>
        <p:grpSpPr>
          <a:xfrm>
            <a:off x="7233584" y="6309234"/>
            <a:ext cx="510259" cy="541114"/>
            <a:chOff x="-52505925" y="2295525"/>
            <a:chExt cx="299325" cy="317425"/>
          </a:xfrm>
        </p:grpSpPr>
        <p:sp>
          <p:nvSpPr>
            <p:cNvPr id="2203" name="Google Shape;2203;g2aa571f7f6b_0_243"/>
            <p:cNvSpPr/>
            <p:nvPr/>
          </p:nvSpPr>
          <p:spPr>
            <a:xfrm>
              <a:off x="-52401950" y="2526500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g2aa571f7f6b_0_243"/>
            <p:cNvSpPr/>
            <p:nvPr/>
          </p:nvSpPr>
          <p:spPr>
            <a:xfrm>
              <a:off x="-52411400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g2aa571f7f6b_0_243"/>
            <p:cNvSpPr/>
            <p:nvPr/>
          </p:nvSpPr>
          <p:spPr>
            <a:xfrm>
              <a:off x="-5233657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g2aa571f7f6b_0_243"/>
            <p:cNvSpPr/>
            <p:nvPr/>
          </p:nvSpPr>
          <p:spPr>
            <a:xfrm>
              <a:off x="-52505925" y="2295525"/>
              <a:ext cx="299325" cy="317425"/>
            </a:xfrm>
            <a:custGeom>
              <a:rect b="b" l="l" r="r" t="t"/>
              <a:pathLst>
                <a:path extrusionOk="0" h="12697" w="11973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93c58e016_0_896"/>
          <p:cNvSpPr txBox="1"/>
          <p:nvPr/>
        </p:nvSpPr>
        <p:spPr>
          <a:xfrm>
            <a:off x="124475" y="369200"/>
            <a:ext cx="4303500" cy="430800"/>
          </a:xfrm>
          <a:prstGeom prst="rect">
            <a:avLst/>
          </a:prstGeom>
          <a:solidFill>
            <a:srgbClr val="77C6F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¿QUÉ ES LA CREATIVIDAD?</a:t>
            </a:r>
            <a:endParaRPr b="1" sz="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5" name="Google Shape;355;g2a93c58e016_0_896"/>
          <p:cNvSpPr txBox="1"/>
          <p:nvPr/>
        </p:nvSpPr>
        <p:spPr>
          <a:xfrm>
            <a:off x="232475" y="946450"/>
            <a:ext cx="86964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La creatividad es la capacidad de crear nuevas ideas o conceptos, de nuevas asociaciones entre ideas y conceptos conocidos, que habitualmente producen soluciones originales.</a:t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1"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La creatividad es sinónimo del "pensamiento original", la "imaginación constructiva", el "pensamiento divergente" o el "pensamiento creativo“.</a:t>
            </a:r>
            <a:endParaRPr i="1"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6" name="Google Shape;356;g2a93c58e016_0_896"/>
          <p:cNvPicPr preferRelativeResize="0"/>
          <p:nvPr/>
        </p:nvPicPr>
        <p:blipFill rotWithShape="1">
          <a:blip r:embed="rId3">
            <a:alphaModFix/>
          </a:blip>
          <a:srcRect b="38136" l="0" r="0" t="6711"/>
          <a:stretch/>
        </p:blipFill>
        <p:spPr>
          <a:xfrm>
            <a:off x="8675" y="3496900"/>
            <a:ext cx="9144003" cy="336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g2a93c58e016_0_551"/>
          <p:cNvGrpSpPr/>
          <p:nvPr/>
        </p:nvGrpSpPr>
        <p:grpSpPr>
          <a:xfrm>
            <a:off x="407518" y="2125449"/>
            <a:ext cx="2593373" cy="2606998"/>
            <a:chOff x="7098912" y="1969392"/>
            <a:chExt cx="359651" cy="361561"/>
          </a:xfrm>
        </p:grpSpPr>
        <p:sp>
          <p:nvSpPr>
            <p:cNvPr id="363" name="Google Shape;363;g2a93c58e016_0_551"/>
            <p:cNvSpPr/>
            <p:nvPr/>
          </p:nvSpPr>
          <p:spPr>
            <a:xfrm>
              <a:off x="7098912" y="2127607"/>
              <a:ext cx="134567" cy="202582"/>
            </a:xfrm>
            <a:custGeom>
              <a:rect b="b" l="l" r="r" t="t"/>
              <a:pathLst>
                <a:path extrusionOk="0" h="6365" w="4228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2a93c58e016_0_551"/>
            <p:cNvSpPr/>
            <p:nvPr/>
          </p:nvSpPr>
          <p:spPr>
            <a:xfrm>
              <a:off x="7120141" y="2297184"/>
              <a:ext cx="10662" cy="33005"/>
            </a:xfrm>
            <a:custGeom>
              <a:rect b="b" l="l" r="r" t="t"/>
              <a:pathLst>
                <a:path extrusionOk="0" h="1037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a93c58e016_0_551"/>
            <p:cNvSpPr/>
            <p:nvPr/>
          </p:nvSpPr>
          <p:spPr>
            <a:xfrm>
              <a:off x="7199360" y="2297184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a93c58e016_0_551"/>
            <p:cNvSpPr/>
            <p:nvPr/>
          </p:nvSpPr>
          <p:spPr>
            <a:xfrm>
              <a:off x="7357001" y="2165704"/>
              <a:ext cx="56876" cy="17823"/>
            </a:xfrm>
            <a:custGeom>
              <a:rect b="b" l="l" r="r" t="t"/>
              <a:pathLst>
                <a:path extrusionOk="0" h="560" w="1787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2a93c58e016_0_551"/>
            <p:cNvSpPr/>
            <p:nvPr/>
          </p:nvSpPr>
          <p:spPr>
            <a:xfrm>
              <a:off x="7312666" y="2133113"/>
              <a:ext cx="145897" cy="197840"/>
            </a:xfrm>
            <a:custGeom>
              <a:rect b="b" l="l" r="r" t="t"/>
              <a:pathLst>
                <a:path extrusionOk="0" h="6216" w="4584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2a93c58e016_0_551"/>
            <p:cNvSpPr/>
            <p:nvPr/>
          </p:nvSpPr>
          <p:spPr>
            <a:xfrm>
              <a:off x="7340324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a93c58e016_0_551"/>
            <p:cNvSpPr/>
            <p:nvPr/>
          </p:nvSpPr>
          <p:spPr>
            <a:xfrm>
              <a:off x="7419511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2a93c58e016_0_551"/>
            <p:cNvSpPr/>
            <p:nvPr/>
          </p:nvSpPr>
          <p:spPr>
            <a:xfrm>
              <a:off x="7153878" y="1969392"/>
              <a:ext cx="225498" cy="188355"/>
            </a:xfrm>
            <a:custGeom>
              <a:rect b="b" l="l" r="r" t="t"/>
              <a:pathLst>
                <a:path extrusionOk="0" h="5918" w="7085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2a93c58e016_0_551"/>
            <p:cNvSpPr/>
            <p:nvPr/>
          </p:nvSpPr>
          <p:spPr>
            <a:xfrm>
              <a:off x="7193663" y="2003511"/>
              <a:ext cx="27308" cy="10248"/>
            </a:xfrm>
            <a:custGeom>
              <a:rect b="b" l="l" r="r" t="t"/>
              <a:pathLst>
                <a:path extrusionOk="0" h="322" w="85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a93c58e016_0_551"/>
            <p:cNvSpPr/>
            <p:nvPr/>
          </p:nvSpPr>
          <p:spPr>
            <a:xfrm>
              <a:off x="7233065" y="2003511"/>
              <a:ext cx="83802" cy="10248"/>
            </a:xfrm>
            <a:custGeom>
              <a:rect b="b" l="l" r="r" t="t"/>
              <a:pathLst>
                <a:path extrusionOk="0" h="322" w="26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2a93c58e016_0_551"/>
            <p:cNvSpPr/>
            <p:nvPr/>
          </p:nvSpPr>
          <p:spPr>
            <a:xfrm>
              <a:off x="7193281" y="2031933"/>
              <a:ext cx="123936" cy="10248"/>
            </a:xfrm>
            <a:custGeom>
              <a:rect b="b" l="l" r="r" t="t"/>
              <a:pathLst>
                <a:path extrusionOk="0" h="322" w="3894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2a93c58e016_0_551"/>
            <p:cNvSpPr/>
            <p:nvPr/>
          </p:nvSpPr>
          <p:spPr>
            <a:xfrm>
              <a:off x="7193663" y="2059973"/>
              <a:ext cx="83770" cy="10248"/>
            </a:xfrm>
            <a:custGeom>
              <a:rect b="b" l="l" r="r" t="t"/>
              <a:pathLst>
                <a:path extrusionOk="0" h="322" w="2632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a93c58e016_0_551"/>
            <p:cNvSpPr/>
            <p:nvPr/>
          </p:nvSpPr>
          <p:spPr>
            <a:xfrm>
              <a:off x="7289145" y="2059973"/>
              <a:ext cx="27722" cy="10248"/>
            </a:xfrm>
            <a:custGeom>
              <a:rect b="b" l="l" r="r" t="t"/>
              <a:pathLst>
                <a:path extrusionOk="0" h="322" w="871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g2a93c58e016_0_551"/>
          <p:cNvSpPr/>
          <p:nvPr/>
        </p:nvSpPr>
        <p:spPr>
          <a:xfrm>
            <a:off x="3134875" y="2193363"/>
            <a:ext cx="5601600" cy="25392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¿Conoces a alguien con alguno de estos atributos?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¿Reconoces alguno de estos atributos en ti?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77" name="Google Shape;377;g2a93c58e016_0_551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93c58e016_0_543"/>
          <p:cNvSpPr txBox="1"/>
          <p:nvPr/>
        </p:nvSpPr>
        <p:spPr>
          <a:xfrm>
            <a:off x="2257700" y="854700"/>
            <a:ext cx="6739200" cy="5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Durante el semestre trabajaremos en equipos desarrollando actividades prácticas que serán registradas en nuestra</a:t>
            </a:r>
            <a:r>
              <a:rPr lang="es-CL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0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bitácora de registro de actividades.</a:t>
            </a:r>
            <a:endParaRPr sz="20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F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La formación de equipos es clave para una buena experiencia, para ello aconsejamos:</a:t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Comfortaa"/>
              <a:buChar char="-"/>
            </a:pPr>
            <a:r>
              <a:rPr b="1" lang="es-CL" sz="18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Formar equipos de tal forma que exista diversidad de conocimientos y maneras de abordar desafíos.</a:t>
            </a:r>
            <a:endParaRPr b="1"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800"/>
              <a:buFont typeface="Comfortaa"/>
              <a:buChar char="-"/>
            </a:pPr>
            <a:r>
              <a:rPr b="1" lang="es-CL" sz="18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Definir reglas claras al inicio del trabajo.</a:t>
            </a:r>
            <a:endParaRPr b="1"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mfortaa"/>
              <a:buChar char="-"/>
            </a:pPr>
            <a:r>
              <a:rPr b="1" lang="es-CL" sz="18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Mantener una comunicación fluida siempre. </a:t>
            </a:r>
            <a:r>
              <a:rPr lang="es-CL" sz="1800">
                <a:solidFill>
                  <a:srgbClr val="00B0F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84" name="Google Shape;384;g2a93c58e016_0_543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385" name="Google Shape;385;g2a93c58e016_0_543"/>
          <p:cNvPicPr preferRelativeResize="0"/>
          <p:nvPr/>
        </p:nvPicPr>
        <p:blipFill rotWithShape="1">
          <a:blip r:embed="rId3">
            <a:alphaModFix/>
          </a:blip>
          <a:srcRect b="29896" l="26271" r="59923" t="38218"/>
          <a:stretch/>
        </p:blipFill>
        <p:spPr>
          <a:xfrm>
            <a:off x="152400" y="3227100"/>
            <a:ext cx="2020427" cy="26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a93c58e016_0_543"/>
          <p:cNvPicPr preferRelativeResize="0"/>
          <p:nvPr/>
        </p:nvPicPr>
        <p:blipFill rotWithShape="1">
          <a:blip r:embed="rId4">
            <a:alphaModFix/>
          </a:blip>
          <a:srcRect b="24890" l="24512" r="56923" t="48963"/>
          <a:stretch/>
        </p:blipFill>
        <p:spPr>
          <a:xfrm rot="5400000">
            <a:off x="197988" y="1207887"/>
            <a:ext cx="1929250" cy="15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2a93c58e016_0_594"/>
          <p:cNvPicPr preferRelativeResize="0"/>
          <p:nvPr/>
        </p:nvPicPr>
        <p:blipFill rotWithShape="1">
          <a:blip r:embed="rId3">
            <a:alphaModFix/>
          </a:blip>
          <a:srcRect b="29896" l="26271" r="59923" t="38218"/>
          <a:stretch/>
        </p:blipFill>
        <p:spPr>
          <a:xfrm>
            <a:off x="152400" y="3227100"/>
            <a:ext cx="2020427" cy="26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a93c58e016_0_594"/>
          <p:cNvPicPr preferRelativeResize="0"/>
          <p:nvPr/>
        </p:nvPicPr>
        <p:blipFill rotWithShape="1">
          <a:blip r:embed="rId4">
            <a:alphaModFix/>
          </a:blip>
          <a:srcRect b="24890" l="24512" r="56923" t="48963"/>
          <a:stretch/>
        </p:blipFill>
        <p:spPr>
          <a:xfrm rot="5400000">
            <a:off x="197988" y="1207887"/>
            <a:ext cx="1929250" cy="15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a93c58e016_0_594"/>
          <p:cNvSpPr txBox="1"/>
          <p:nvPr/>
        </p:nvSpPr>
        <p:spPr>
          <a:xfrm>
            <a:off x="1202400" y="702300"/>
            <a:ext cx="673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¿Cómo está conformado mi equipo?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5" name="Google Shape;395;g2a93c58e016_0_594"/>
          <p:cNvSpPr txBox="1"/>
          <p:nvPr/>
        </p:nvSpPr>
        <p:spPr>
          <a:xfrm>
            <a:off x="2546300" y="1688475"/>
            <a:ext cx="4634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Conversemos acerca de cuáles son sus características y si pusimos en marcha los consejos recibidos anteriormente:</a:t>
            </a:r>
            <a:endParaRPr sz="20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6" name="Google Shape;396;g2a93c58e016_0_594"/>
          <p:cNvSpPr txBox="1"/>
          <p:nvPr/>
        </p:nvSpPr>
        <p:spPr>
          <a:xfrm>
            <a:off x="2546300" y="3896850"/>
            <a:ext cx="6314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600"/>
              <a:buFont typeface="Comfortaa"/>
              <a:buChar char="●"/>
            </a:pP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¿Formamos equipos de tal forma que exista diversidad de conocimientos y maneras de abordar desafíos?</a:t>
            </a:r>
            <a:endParaRPr sz="16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600"/>
              <a:buFont typeface="Comfortaa"/>
              <a:buChar char="●"/>
            </a:pP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¿Definimos reglas claras al inicio del trabajo? ¿Cuales son?</a:t>
            </a:r>
            <a:endParaRPr sz="16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600"/>
              <a:buFont typeface="Comfortaa"/>
              <a:buChar char="●"/>
            </a:pPr>
            <a:r>
              <a:rPr lang="es-CL" sz="16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¿ Cómo mantendremos una comunicación fluida siempre.?</a:t>
            </a:r>
            <a:endParaRPr/>
          </a:p>
        </p:txBody>
      </p:sp>
      <p:grpSp>
        <p:nvGrpSpPr>
          <p:cNvPr id="397" name="Google Shape;397;g2a93c58e016_0_594"/>
          <p:cNvGrpSpPr/>
          <p:nvPr/>
        </p:nvGrpSpPr>
        <p:grpSpPr>
          <a:xfrm>
            <a:off x="6944585" y="1941890"/>
            <a:ext cx="1804838" cy="1814312"/>
            <a:chOff x="7098912" y="1969392"/>
            <a:chExt cx="359651" cy="361561"/>
          </a:xfrm>
        </p:grpSpPr>
        <p:sp>
          <p:nvSpPr>
            <p:cNvPr id="398" name="Google Shape;398;g2a93c58e016_0_594"/>
            <p:cNvSpPr/>
            <p:nvPr/>
          </p:nvSpPr>
          <p:spPr>
            <a:xfrm>
              <a:off x="7098912" y="2127607"/>
              <a:ext cx="134567" cy="202582"/>
            </a:xfrm>
            <a:custGeom>
              <a:rect b="b" l="l" r="r" t="t"/>
              <a:pathLst>
                <a:path extrusionOk="0" h="6365" w="4228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2a93c58e016_0_594"/>
            <p:cNvSpPr/>
            <p:nvPr/>
          </p:nvSpPr>
          <p:spPr>
            <a:xfrm>
              <a:off x="7120141" y="2297184"/>
              <a:ext cx="10662" cy="33005"/>
            </a:xfrm>
            <a:custGeom>
              <a:rect b="b" l="l" r="r" t="t"/>
              <a:pathLst>
                <a:path extrusionOk="0" h="1037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2a93c58e016_0_594"/>
            <p:cNvSpPr/>
            <p:nvPr/>
          </p:nvSpPr>
          <p:spPr>
            <a:xfrm>
              <a:off x="7199360" y="2297184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2a93c58e016_0_594"/>
            <p:cNvSpPr/>
            <p:nvPr/>
          </p:nvSpPr>
          <p:spPr>
            <a:xfrm>
              <a:off x="7357001" y="2165704"/>
              <a:ext cx="56876" cy="17823"/>
            </a:xfrm>
            <a:custGeom>
              <a:rect b="b" l="l" r="r" t="t"/>
              <a:pathLst>
                <a:path extrusionOk="0" h="560" w="1787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2a93c58e016_0_594"/>
            <p:cNvSpPr/>
            <p:nvPr/>
          </p:nvSpPr>
          <p:spPr>
            <a:xfrm>
              <a:off x="7312666" y="2133113"/>
              <a:ext cx="145897" cy="197840"/>
            </a:xfrm>
            <a:custGeom>
              <a:rect b="b" l="l" r="r" t="t"/>
              <a:pathLst>
                <a:path extrusionOk="0" h="6216" w="4584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2a93c58e016_0_594"/>
            <p:cNvSpPr/>
            <p:nvPr/>
          </p:nvSpPr>
          <p:spPr>
            <a:xfrm>
              <a:off x="7340324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2a93c58e016_0_594"/>
            <p:cNvSpPr/>
            <p:nvPr/>
          </p:nvSpPr>
          <p:spPr>
            <a:xfrm>
              <a:off x="7419511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2a93c58e016_0_594"/>
            <p:cNvSpPr/>
            <p:nvPr/>
          </p:nvSpPr>
          <p:spPr>
            <a:xfrm>
              <a:off x="7153878" y="1969392"/>
              <a:ext cx="225498" cy="188355"/>
            </a:xfrm>
            <a:custGeom>
              <a:rect b="b" l="l" r="r" t="t"/>
              <a:pathLst>
                <a:path extrusionOk="0" h="5918" w="7085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2a93c58e016_0_594"/>
            <p:cNvSpPr/>
            <p:nvPr/>
          </p:nvSpPr>
          <p:spPr>
            <a:xfrm>
              <a:off x="7193663" y="2003511"/>
              <a:ext cx="27308" cy="10248"/>
            </a:xfrm>
            <a:custGeom>
              <a:rect b="b" l="l" r="r" t="t"/>
              <a:pathLst>
                <a:path extrusionOk="0" h="322" w="85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2a93c58e016_0_594"/>
            <p:cNvSpPr/>
            <p:nvPr/>
          </p:nvSpPr>
          <p:spPr>
            <a:xfrm>
              <a:off x="7233065" y="2003511"/>
              <a:ext cx="83802" cy="10248"/>
            </a:xfrm>
            <a:custGeom>
              <a:rect b="b" l="l" r="r" t="t"/>
              <a:pathLst>
                <a:path extrusionOk="0" h="322" w="26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2a93c58e016_0_594"/>
            <p:cNvSpPr/>
            <p:nvPr/>
          </p:nvSpPr>
          <p:spPr>
            <a:xfrm>
              <a:off x="7193281" y="2031933"/>
              <a:ext cx="123936" cy="10248"/>
            </a:xfrm>
            <a:custGeom>
              <a:rect b="b" l="l" r="r" t="t"/>
              <a:pathLst>
                <a:path extrusionOk="0" h="322" w="3894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2a93c58e016_0_594"/>
            <p:cNvSpPr/>
            <p:nvPr/>
          </p:nvSpPr>
          <p:spPr>
            <a:xfrm>
              <a:off x="7193663" y="2059973"/>
              <a:ext cx="83770" cy="10248"/>
            </a:xfrm>
            <a:custGeom>
              <a:rect b="b" l="l" r="r" t="t"/>
              <a:pathLst>
                <a:path extrusionOk="0" h="322" w="2632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2a93c58e016_0_594"/>
            <p:cNvSpPr/>
            <p:nvPr/>
          </p:nvSpPr>
          <p:spPr>
            <a:xfrm>
              <a:off x="7289145" y="2059973"/>
              <a:ext cx="27722" cy="10248"/>
            </a:xfrm>
            <a:custGeom>
              <a:rect b="b" l="l" r="r" t="t"/>
              <a:pathLst>
                <a:path extrusionOk="0" h="322" w="871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1" name="Google Shape;411;g2a93c58e016_0_594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93c58e016_0_555"/>
          <p:cNvSpPr txBox="1"/>
          <p:nvPr/>
        </p:nvSpPr>
        <p:spPr>
          <a:xfrm>
            <a:off x="171125" y="1098875"/>
            <a:ext cx="4632900" cy="55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Es una persona que identifica una oportunidad de negocio y la aprovecha. </a:t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Los emprendedores son personas innovadoras y creativas. Tienen la capacidad de ver oportunidades donde otros no las ven y de encontrar soluciones a problemas difíciles. Son capaces de tomar riesgos y asumir desafíos.</a:t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Adaptado de "Emprendimiento: una guía para crear y hacer crecer tu negocio" de Michael E. Gerber.</a:t>
            </a:r>
            <a:endParaRPr i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8" name="Google Shape;418;g2a93c58e016_0_555"/>
          <p:cNvSpPr txBox="1"/>
          <p:nvPr/>
        </p:nvSpPr>
        <p:spPr>
          <a:xfrm>
            <a:off x="-36772" y="239688"/>
            <a:ext cx="5184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 ¿QUÉ ES SER EMPRENDEDOR?</a:t>
            </a:r>
            <a:endParaRPr b="1" sz="22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9" name="Google Shape;419;g2a93c58e016_0_555"/>
          <p:cNvPicPr preferRelativeResize="0"/>
          <p:nvPr/>
        </p:nvPicPr>
        <p:blipFill rotWithShape="1">
          <a:blip r:embed="rId3">
            <a:alphaModFix/>
          </a:blip>
          <a:srcRect b="4067" l="0" r="0" t="0"/>
          <a:stretch/>
        </p:blipFill>
        <p:spPr>
          <a:xfrm>
            <a:off x="4922825" y="0"/>
            <a:ext cx="4222051" cy="607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93c58e016_0_559"/>
          <p:cNvSpPr txBox="1"/>
          <p:nvPr/>
        </p:nvSpPr>
        <p:spPr>
          <a:xfrm>
            <a:off x="136800" y="1469775"/>
            <a:ext cx="4514400" cy="4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lang="es-CL" sz="1800">
                <a:solidFill>
                  <a:srgbClr val="757070"/>
                </a:solidFill>
                <a:latin typeface="Comfortaa"/>
                <a:ea typeface="Comfortaa"/>
                <a:cs typeface="Comfortaa"/>
                <a:sym typeface="Comfortaa"/>
              </a:rPr>
              <a:t>Es el esfuerzo que hace una persona o grupo de personas para impulsar un proyecto, crear una empresa o una solución creativa. Con base en esta actividad se generarán ganancias y se aportará valor a los consumidores, de tal forma que el negocio o proyecto permanezca, crezca y escale”.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5707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7570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Adaptado de </a:t>
            </a:r>
            <a:r>
              <a:rPr i="1" lang="es-CL" sz="1200">
                <a:solidFill>
                  <a:srgbClr val="1F1F1F"/>
                </a:solidFill>
                <a:latin typeface="Comfortaa"/>
                <a:ea typeface="Comfortaa"/>
                <a:cs typeface="Comfortaa"/>
                <a:sym typeface="Comfortaa"/>
              </a:rPr>
              <a:t>"</a:t>
            </a: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Emprendimiento: una guía para crear y hacer crecer tu negocio" de Michael E. Gerber.</a:t>
            </a:r>
            <a:endParaRPr i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6" name="Google Shape;426;g2a93c58e016_0_559"/>
          <p:cNvSpPr txBox="1"/>
          <p:nvPr/>
        </p:nvSpPr>
        <p:spPr>
          <a:xfrm>
            <a:off x="-36775" y="239700"/>
            <a:ext cx="475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¿QUÉ ES  UN EMPRENDIMIENTO?</a:t>
            </a:r>
            <a:endParaRPr b="1" sz="22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7" name="Google Shape;427;g2a93c58e016_0_559"/>
          <p:cNvPicPr preferRelativeResize="0"/>
          <p:nvPr/>
        </p:nvPicPr>
        <p:blipFill rotWithShape="1">
          <a:blip r:embed="rId3">
            <a:alphaModFix/>
          </a:blip>
          <a:srcRect b="2859" l="0" r="0" t="3709"/>
          <a:stretch/>
        </p:blipFill>
        <p:spPr>
          <a:xfrm>
            <a:off x="4837950" y="11100"/>
            <a:ext cx="4306049" cy="60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93c58e016_0_754"/>
          <p:cNvSpPr txBox="1"/>
          <p:nvPr/>
        </p:nvSpPr>
        <p:spPr>
          <a:xfrm>
            <a:off x="713700" y="1169500"/>
            <a:ext cx="4786500" cy="1871100"/>
          </a:xfrm>
          <a:prstGeom prst="rect">
            <a:avLst/>
          </a:pr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L" sz="4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PRESENTACIÓN</a:t>
            </a:r>
            <a:endParaRPr b="0" i="0" sz="4000" u="none" cap="none" strike="noStrike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s-CL" sz="33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DEL/A</a:t>
            </a:r>
            <a:endParaRPr b="0" i="0" sz="3300" u="none" cap="none" strike="noStrike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s-CL" sz="47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DOCENTE</a:t>
            </a:r>
            <a:endParaRPr b="1" i="0" sz="4700" u="none" cap="none" strike="noStrike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37" name="Google Shape;237;g2a93c58e016_0_754"/>
          <p:cNvSpPr txBox="1"/>
          <p:nvPr/>
        </p:nvSpPr>
        <p:spPr>
          <a:xfrm>
            <a:off x="619350" y="3389435"/>
            <a:ext cx="7465500" cy="3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CL" sz="2200" u="none" cap="none" strike="noStrike">
                <a:solidFill>
                  <a:srgbClr val="666666"/>
                </a:solidFill>
                <a:latin typeface="Cabin"/>
                <a:ea typeface="Cabin"/>
                <a:cs typeface="Cabin"/>
                <a:sym typeface="Cabin"/>
              </a:rPr>
              <a:t>NOMBRE:</a:t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CL" sz="2200" u="none" cap="none" strike="noStrike">
                <a:solidFill>
                  <a:srgbClr val="666666"/>
                </a:solidFill>
                <a:latin typeface="Cabin"/>
                <a:ea typeface="Cabin"/>
                <a:cs typeface="Cabin"/>
                <a:sym typeface="Cabin"/>
              </a:rPr>
              <a:t>ESPECIALIDAD:</a:t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CL" sz="2200" u="none" cap="none" strike="noStrike">
                <a:solidFill>
                  <a:srgbClr val="666666"/>
                </a:solidFill>
                <a:latin typeface="Cabin"/>
                <a:ea typeface="Cabin"/>
                <a:cs typeface="Cabin"/>
                <a:sym typeface="Cabin"/>
              </a:rPr>
              <a:t>CORREO:</a:t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238" name="Google Shape;238;g2a93c58e016_0_754"/>
          <p:cNvGrpSpPr/>
          <p:nvPr/>
        </p:nvGrpSpPr>
        <p:grpSpPr>
          <a:xfrm>
            <a:off x="6122124" y="339481"/>
            <a:ext cx="2480345" cy="2701095"/>
            <a:chOff x="6675256" y="1516169"/>
            <a:chExt cx="327823" cy="357009"/>
          </a:xfrm>
        </p:grpSpPr>
        <p:sp>
          <p:nvSpPr>
            <p:cNvPr id="239" name="Google Shape;239;g2a93c58e016_0_754"/>
            <p:cNvSpPr/>
            <p:nvPr/>
          </p:nvSpPr>
          <p:spPr>
            <a:xfrm>
              <a:off x="6675256" y="1516169"/>
              <a:ext cx="111078" cy="188737"/>
            </a:xfrm>
            <a:custGeom>
              <a:rect b="b" l="l" r="r" t="t"/>
              <a:pathLst>
                <a:path extrusionOk="0" h="5930" w="349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a93c58e016_0_754"/>
            <p:cNvSpPr/>
            <p:nvPr/>
          </p:nvSpPr>
          <p:spPr>
            <a:xfrm>
              <a:off x="6696103" y="1679507"/>
              <a:ext cx="10630" cy="26162"/>
            </a:xfrm>
            <a:custGeom>
              <a:rect b="b" l="l" r="r" t="t"/>
              <a:pathLst>
                <a:path extrusionOk="0" h="822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a93c58e016_0_754"/>
            <p:cNvSpPr/>
            <p:nvPr/>
          </p:nvSpPr>
          <p:spPr>
            <a:xfrm>
              <a:off x="6752183" y="1679507"/>
              <a:ext cx="10280" cy="26162"/>
            </a:xfrm>
            <a:custGeom>
              <a:rect b="b" l="l" r="r" t="t"/>
              <a:pathLst>
                <a:path extrusionOk="0" h="822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a93c58e016_0_754"/>
            <p:cNvSpPr/>
            <p:nvPr/>
          </p:nvSpPr>
          <p:spPr>
            <a:xfrm>
              <a:off x="6919310" y="1734060"/>
              <a:ext cx="45131" cy="15946"/>
            </a:xfrm>
            <a:custGeom>
              <a:rect b="b" l="l" r="r" t="t"/>
              <a:pathLst>
                <a:path extrusionOk="0" h="501" w="1418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a93c58e016_0_754"/>
            <p:cNvSpPr/>
            <p:nvPr/>
          </p:nvSpPr>
          <p:spPr>
            <a:xfrm>
              <a:off x="6879907" y="1706020"/>
              <a:ext cx="123172" cy="167158"/>
            </a:xfrm>
            <a:custGeom>
              <a:rect b="b" l="l" r="r" t="t"/>
              <a:pathLst>
                <a:path extrusionOk="0" h="5252" w="387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a93c58e016_0_754"/>
            <p:cNvSpPr/>
            <p:nvPr/>
          </p:nvSpPr>
          <p:spPr>
            <a:xfrm>
              <a:off x="6902632" y="1840173"/>
              <a:ext cx="10630" cy="32623"/>
            </a:xfrm>
            <a:custGeom>
              <a:rect b="b" l="l" r="r" t="t"/>
              <a:pathLst>
                <a:path extrusionOk="0" h="1025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a93c58e016_0_754"/>
            <p:cNvSpPr/>
            <p:nvPr/>
          </p:nvSpPr>
          <p:spPr>
            <a:xfrm>
              <a:off x="6970075" y="1840173"/>
              <a:ext cx="10280" cy="32623"/>
            </a:xfrm>
            <a:custGeom>
              <a:rect b="b" l="l" r="r" t="t"/>
              <a:pathLst>
                <a:path extrusionOk="0" h="1025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a93c58e016_0_754"/>
            <p:cNvSpPr/>
            <p:nvPr/>
          </p:nvSpPr>
          <p:spPr>
            <a:xfrm>
              <a:off x="6772267" y="1594241"/>
              <a:ext cx="182690" cy="100830"/>
            </a:xfrm>
            <a:custGeom>
              <a:rect b="b" l="l" r="r" t="t"/>
              <a:pathLst>
                <a:path extrusionOk="0" h="3168" w="574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2a93c58e016_0_754"/>
            <p:cNvSpPr/>
            <p:nvPr/>
          </p:nvSpPr>
          <p:spPr>
            <a:xfrm>
              <a:off x="6716950" y="1716268"/>
              <a:ext cx="181926" cy="100448"/>
            </a:xfrm>
            <a:custGeom>
              <a:rect b="b" l="l" r="r" t="t"/>
              <a:pathLst>
                <a:path extrusionOk="0" h="3156" w="5716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93c58e016_0_817"/>
          <p:cNvSpPr txBox="1"/>
          <p:nvPr/>
        </p:nvSpPr>
        <p:spPr>
          <a:xfrm>
            <a:off x="4857871" y="626350"/>
            <a:ext cx="40575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TIPOS DE EMPRENDIMIENTO/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TRADICIONALES</a:t>
            </a:r>
            <a:endParaRPr b="1" sz="1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4" name="Google Shape;434;g2a93c58e016_0_817"/>
          <p:cNvSpPr txBox="1"/>
          <p:nvPr/>
        </p:nvSpPr>
        <p:spPr>
          <a:xfrm>
            <a:off x="4837953" y="1322652"/>
            <a:ext cx="40575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Se enfocan en el lanzamiento de un producto o servicio ya existente, aunque añadiendo nuevas características que podrían posicionarlo sobre sus competidores.</a:t>
            </a:r>
            <a:endParaRPr sz="16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35" name="Google Shape;435;g2a93c58e016_0_817"/>
          <p:cNvPicPr preferRelativeResize="0"/>
          <p:nvPr/>
        </p:nvPicPr>
        <p:blipFill rotWithShape="1">
          <a:blip r:embed="rId3">
            <a:alphaModFix/>
          </a:blip>
          <a:srcRect b="0" l="0" r="0" t="11754"/>
          <a:stretch/>
        </p:blipFill>
        <p:spPr>
          <a:xfrm>
            <a:off x="0" y="0"/>
            <a:ext cx="4685175" cy="620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93c58e016_0_863"/>
          <p:cNvSpPr txBox="1"/>
          <p:nvPr/>
        </p:nvSpPr>
        <p:spPr>
          <a:xfrm>
            <a:off x="4857875" y="626350"/>
            <a:ext cx="4286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EJEMPLO  DE EMPRENDIMIENTO/ </a:t>
            </a:r>
            <a:r>
              <a:rPr b="1"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TRADICIONALES</a:t>
            </a:r>
            <a:endParaRPr b="1" sz="1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2" name="Google Shape;442;g2a93c58e016_0_863"/>
          <p:cNvSpPr txBox="1"/>
          <p:nvPr/>
        </p:nvSpPr>
        <p:spPr>
          <a:xfrm>
            <a:off x="4837950" y="1322650"/>
            <a:ext cx="39213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A finales de la década de los 40, un grupo de agricultores de las actuales regiones de Los Lagos y Los Ríos tiene la idea de unirse para unificar su producción lechera y elaborar productos lácteos. El 24 de junio de 1949 nace la Cooperativa Agrícola y Lechera de la Unión. Desde el comienzo, COLUN contó con una estructura democrática, reflejada en la regla “Un socio un voto”.</a:t>
            </a:r>
            <a:endParaRPr sz="16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43" name="Google Shape;443;g2a93c58e016_0_863"/>
          <p:cNvPicPr preferRelativeResize="0"/>
          <p:nvPr/>
        </p:nvPicPr>
        <p:blipFill rotWithShape="1">
          <a:blip r:embed="rId3">
            <a:alphaModFix/>
          </a:blip>
          <a:srcRect b="0" l="23227" r="21349" t="0"/>
          <a:stretch/>
        </p:blipFill>
        <p:spPr>
          <a:xfrm>
            <a:off x="685650" y="1446551"/>
            <a:ext cx="3609077" cy="396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g2a93c58e016_0_863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a93c58e016_0_847"/>
          <p:cNvSpPr txBox="1"/>
          <p:nvPr/>
        </p:nvSpPr>
        <p:spPr>
          <a:xfrm>
            <a:off x="0" y="3327650"/>
            <a:ext cx="4599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TIPOS DE EMPRENDIMIENTO/</a:t>
            </a:r>
            <a:r>
              <a:rPr b="1"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DINÁMICOS [STARTUP]</a:t>
            </a:r>
            <a:endParaRPr b="1" sz="1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1" name="Google Shape;451;g2a93c58e016_0_847"/>
          <p:cNvSpPr txBox="1"/>
          <p:nvPr/>
        </p:nvSpPr>
        <p:spPr>
          <a:xfrm>
            <a:off x="137628" y="4047727"/>
            <a:ext cx="4513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Generan alto valor agregado y pueden diferenciarse de otros porque tienen un modelo de negocios innovador. Crecen de manera rentable, rápida y sostenible en el tiempo. 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52" name="Google Shape;452;g2a93c58e016_0_847"/>
          <p:cNvPicPr preferRelativeResize="0"/>
          <p:nvPr/>
        </p:nvPicPr>
        <p:blipFill rotWithShape="1">
          <a:blip r:embed="rId3">
            <a:alphaModFix/>
          </a:blip>
          <a:srcRect b="9559" l="0" r="0" t="0"/>
          <a:stretch/>
        </p:blipFill>
        <p:spPr>
          <a:xfrm>
            <a:off x="4680459" y="0"/>
            <a:ext cx="4463542" cy="60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a93c58e016_0_821"/>
          <p:cNvSpPr txBox="1"/>
          <p:nvPr/>
        </p:nvSpPr>
        <p:spPr>
          <a:xfrm>
            <a:off x="0" y="3327650"/>
            <a:ext cx="45990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EJEMPLO DE EMPRENDIMIENTO/ </a:t>
            </a:r>
            <a:r>
              <a:rPr b="1"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DINÁMICOS [STARTUP]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9" name="Google Shape;459;g2a93c58e016_0_821"/>
          <p:cNvSpPr txBox="1"/>
          <p:nvPr/>
        </p:nvSpPr>
        <p:spPr>
          <a:xfrm>
            <a:off x="137628" y="4047727"/>
            <a:ext cx="45135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NotCo fue fundada en Chile en 2015 por los tecnólogos Matias Muchnick, Pablo Zamora y Karim Pichara. Actualmente la empresa es propiedad parcial de The Craftory, Bezos Expeditions de Jeff Bezos y otros accionistas. Se creó con el objetivo de utilizar inteligencia artificial en alimentos de origen vegetal. 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60" name="Google Shape;460;g2a93c58e016_0_821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461" name="Google Shape;461;g2a93c58e016_0_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528" y="1334962"/>
            <a:ext cx="4188073" cy="4188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ómo cambiar la calidad de audio en Spotify" id="467" name="Google Shape;467;g2a93c58e016_0_8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52" y="1359951"/>
            <a:ext cx="4205908" cy="217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2a93c58e016_0_8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573" y="1379240"/>
            <a:ext cx="4205907" cy="2158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 películas, documentales y series de motor para ver en Netflix durante la  cuarentena | Autocasión" id="469" name="Google Shape;469;g2a93c58e016_0_829"/>
          <p:cNvPicPr preferRelativeResize="0"/>
          <p:nvPr/>
        </p:nvPicPr>
        <p:blipFill rotWithShape="1">
          <a:blip r:embed="rId5">
            <a:alphaModFix/>
          </a:blip>
          <a:srcRect b="8471" l="0" r="0" t="2544"/>
          <a:stretch/>
        </p:blipFill>
        <p:spPr>
          <a:xfrm>
            <a:off x="268587" y="3712929"/>
            <a:ext cx="4203705" cy="2240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DEO] Trabajadores de Starbucks: No somos sólo números #StarbucksPayMe" id="470" name="Google Shape;470;g2a93c58e016_0_829"/>
          <p:cNvPicPr preferRelativeResize="0"/>
          <p:nvPr/>
        </p:nvPicPr>
        <p:blipFill rotWithShape="1">
          <a:blip r:embed="rId6">
            <a:alphaModFix/>
          </a:blip>
          <a:srcRect b="10215" l="0" r="1312" t="800"/>
          <a:stretch/>
        </p:blipFill>
        <p:spPr>
          <a:xfrm>
            <a:off x="4686573" y="3776466"/>
            <a:ext cx="4211061" cy="2240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g2a93c58e016_0_829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72" name="Google Shape;472;g2a93c58e016_0_829"/>
          <p:cNvSpPr txBox="1"/>
          <p:nvPr/>
        </p:nvSpPr>
        <p:spPr>
          <a:xfrm>
            <a:off x="152400" y="609600"/>
            <a:ext cx="840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Entonces</a:t>
            </a:r>
            <a:r>
              <a:rPr b="1" lang="es-CL" sz="3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¿Cómo podríamos clasificarlos? </a:t>
            </a:r>
            <a:endParaRPr sz="3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g2a93c58e016_0_825"/>
          <p:cNvGrpSpPr/>
          <p:nvPr/>
        </p:nvGrpSpPr>
        <p:grpSpPr>
          <a:xfrm>
            <a:off x="407518" y="2125449"/>
            <a:ext cx="2593373" cy="2606998"/>
            <a:chOff x="7098912" y="1969392"/>
            <a:chExt cx="359651" cy="361561"/>
          </a:xfrm>
        </p:grpSpPr>
        <p:sp>
          <p:nvSpPr>
            <p:cNvPr id="479" name="Google Shape;479;g2a93c58e016_0_825"/>
            <p:cNvSpPr/>
            <p:nvPr/>
          </p:nvSpPr>
          <p:spPr>
            <a:xfrm>
              <a:off x="7098912" y="2127607"/>
              <a:ext cx="134567" cy="202582"/>
            </a:xfrm>
            <a:custGeom>
              <a:rect b="b" l="l" r="r" t="t"/>
              <a:pathLst>
                <a:path extrusionOk="0" h="6365" w="4228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2a93c58e016_0_825"/>
            <p:cNvSpPr/>
            <p:nvPr/>
          </p:nvSpPr>
          <p:spPr>
            <a:xfrm>
              <a:off x="7120141" y="2297184"/>
              <a:ext cx="10662" cy="33005"/>
            </a:xfrm>
            <a:custGeom>
              <a:rect b="b" l="l" r="r" t="t"/>
              <a:pathLst>
                <a:path extrusionOk="0" h="1037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2a93c58e016_0_825"/>
            <p:cNvSpPr/>
            <p:nvPr/>
          </p:nvSpPr>
          <p:spPr>
            <a:xfrm>
              <a:off x="7199360" y="2297184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2a93c58e016_0_825"/>
            <p:cNvSpPr/>
            <p:nvPr/>
          </p:nvSpPr>
          <p:spPr>
            <a:xfrm>
              <a:off x="7357001" y="2165704"/>
              <a:ext cx="56876" cy="17823"/>
            </a:xfrm>
            <a:custGeom>
              <a:rect b="b" l="l" r="r" t="t"/>
              <a:pathLst>
                <a:path extrusionOk="0" h="560" w="1787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g2a93c58e016_0_825"/>
            <p:cNvSpPr/>
            <p:nvPr/>
          </p:nvSpPr>
          <p:spPr>
            <a:xfrm>
              <a:off x="7312666" y="2133113"/>
              <a:ext cx="145897" cy="197840"/>
            </a:xfrm>
            <a:custGeom>
              <a:rect b="b" l="l" r="r" t="t"/>
              <a:pathLst>
                <a:path extrusionOk="0" h="6216" w="4584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a93c58e016_0_825"/>
            <p:cNvSpPr/>
            <p:nvPr/>
          </p:nvSpPr>
          <p:spPr>
            <a:xfrm>
              <a:off x="7340324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a93c58e016_0_825"/>
            <p:cNvSpPr/>
            <p:nvPr/>
          </p:nvSpPr>
          <p:spPr>
            <a:xfrm>
              <a:off x="7419511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2a93c58e016_0_825"/>
            <p:cNvSpPr/>
            <p:nvPr/>
          </p:nvSpPr>
          <p:spPr>
            <a:xfrm>
              <a:off x="7153878" y="1969392"/>
              <a:ext cx="225498" cy="188355"/>
            </a:xfrm>
            <a:custGeom>
              <a:rect b="b" l="l" r="r" t="t"/>
              <a:pathLst>
                <a:path extrusionOk="0" h="5918" w="7085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2a93c58e016_0_825"/>
            <p:cNvSpPr/>
            <p:nvPr/>
          </p:nvSpPr>
          <p:spPr>
            <a:xfrm>
              <a:off x="7193663" y="2003511"/>
              <a:ext cx="27308" cy="10248"/>
            </a:xfrm>
            <a:custGeom>
              <a:rect b="b" l="l" r="r" t="t"/>
              <a:pathLst>
                <a:path extrusionOk="0" h="322" w="85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a93c58e016_0_825"/>
            <p:cNvSpPr/>
            <p:nvPr/>
          </p:nvSpPr>
          <p:spPr>
            <a:xfrm>
              <a:off x="7233065" y="2003511"/>
              <a:ext cx="83802" cy="10248"/>
            </a:xfrm>
            <a:custGeom>
              <a:rect b="b" l="l" r="r" t="t"/>
              <a:pathLst>
                <a:path extrusionOk="0" h="322" w="26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a93c58e016_0_825"/>
            <p:cNvSpPr/>
            <p:nvPr/>
          </p:nvSpPr>
          <p:spPr>
            <a:xfrm>
              <a:off x="7193281" y="2031933"/>
              <a:ext cx="123936" cy="10248"/>
            </a:xfrm>
            <a:custGeom>
              <a:rect b="b" l="l" r="r" t="t"/>
              <a:pathLst>
                <a:path extrusionOk="0" h="322" w="3894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a93c58e016_0_825"/>
            <p:cNvSpPr/>
            <p:nvPr/>
          </p:nvSpPr>
          <p:spPr>
            <a:xfrm>
              <a:off x="7193663" y="2059973"/>
              <a:ext cx="83770" cy="10248"/>
            </a:xfrm>
            <a:custGeom>
              <a:rect b="b" l="l" r="r" t="t"/>
              <a:pathLst>
                <a:path extrusionOk="0" h="322" w="2632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a93c58e016_0_825"/>
            <p:cNvSpPr/>
            <p:nvPr/>
          </p:nvSpPr>
          <p:spPr>
            <a:xfrm>
              <a:off x="7289145" y="2059973"/>
              <a:ext cx="27722" cy="10248"/>
            </a:xfrm>
            <a:custGeom>
              <a:rect b="b" l="l" r="r" t="t"/>
              <a:pathLst>
                <a:path extrusionOk="0" h="322" w="871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g2a93c58e016_0_825"/>
          <p:cNvSpPr/>
          <p:nvPr/>
        </p:nvSpPr>
        <p:spPr>
          <a:xfrm>
            <a:off x="3134875" y="2193363"/>
            <a:ext cx="5601600" cy="25392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¿Conoces alguna startup?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¿Qué te llama la atención de aquella startup?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93" name="Google Shape;493;g2a93c58e016_0_825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94" name="Google Shape;494;g2a93c58e016_0_825"/>
          <p:cNvSpPr txBox="1"/>
          <p:nvPr/>
        </p:nvSpPr>
        <p:spPr>
          <a:xfrm>
            <a:off x="152400" y="609600"/>
            <a:ext cx="840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Además de los ejemplos dados…</a:t>
            </a:r>
            <a:endParaRPr sz="3200">
              <a:highlight>
                <a:srgbClr val="C582F4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93c58e016_0_900"/>
          <p:cNvSpPr txBox="1"/>
          <p:nvPr/>
        </p:nvSpPr>
        <p:spPr>
          <a:xfrm>
            <a:off x="272849" y="1255925"/>
            <a:ext cx="4429200" cy="5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“La innovación es la introducción de un nuevo o significativamente mejorado producto, bien o servicio; de un proceso; de un nuevo método de comercialización o de un nuevo método organizativo; en las prácticas internas de la empresa, la organización del lugar de trabajo o las relaciones exteriores”.</a:t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Fuente: Manual de OSLO, 2005, desarrollado por la Organización de Cooperación y Desarrollo Económico (OCDE).</a:t>
            </a:r>
            <a:endParaRPr i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1" name="Google Shape;501;g2a93c58e016_0_900"/>
          <p:cNvSpPr txBox="1"/>
          <p:nvPr/>
        </p:nvSpPr>
        <p:spPr>
          <a:xfrm>
            <a:off x="124475" y="293000"/>
            <a:ext cx="4645500" cy="769500"/>
          </a:xfrm>
          <a:prstGeom prst="rect">
            <a:avLst/>
          </a:prstGeom>
          <a:solidFill>
            <a:srgbClr val="77C6F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¿CÓMO PODRÍAMOS DEFINIR INNOVACIÓN?</a:t>
            </a:r>
            <a:endParaRPr b="1" sz="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02" name="Google Shape;502;g2a93c58e016_0_900"/>
          <p:cNvPicPr preferRelativeResize="0"/>
          <p:nvPr/>
        </p:nvPicPr>
        <p:blipFill rotWithShape="1">
          <a:blip r:embed="rId3">
            <a:alphaModFix/>
          </a:blip>
          <a:srcRect b="10809" l="49650" r="9702" t="0"/>
          <a:stretch/>
        </p:blipFill>
        <p:spPr>
          <a:xfrm>
            <a:off x="4956775" y="0"/>
            <a:ext cx="4187223" cy="61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2a93c58e016_0_904"/>
          <p:cNvPicPr preferRelativeResize="0"/>
          <p:nvPr/>
        </p:nvPicPr>
        <p:blipFill rotWithShape="1">
          <a:blip r:embed="rId3">
            <a:alphaModFix/>
          </a:blip>
          <a:srcRect b="27444" l="22576" r="55982" t="39102"/>
          <a:stretch/>
        </p:blipFill>
        <p:spPr>
          <a:xfrm>
            <a:off x="6585790" y="4905666"/>
            <a:ext cx="1394495" cy="122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a93c58e016_0_904"/>
          <p:cNvPicPr preferRelativeResize="0"/>
          <p:nvPr/>
        </p:nvPicPr>
        <p:blipFill rotWithShape="1">
          <a:blip r:embed="rId4">
            <a:alphaModFix/>
          </a:blip>
          <a:srcRect b="24099" l="23329" r="55981" t="42800"/>
          <a:stretch/>
        </p:blipFill>
        <p:spPr>
          <a:xfrm>
            <a:off x="4745914" y="4838025"/>
            <a:ext cx="1510314" cy="13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a93c58e016_0_904"/>
          <p:cNvPicPr preferRelativeResize="0"/>
          <p:nvPr/>
        </p:nvPicPr>
        <p:blipFill rotWithShape="1">
          <a:blip r:embed="rId5">
            <a:alphaModFix/>
          </a:blip>
          <a:srcRect b="34716" l="24327" r="58493" t="45617"/>
          <a:stretch/>
        </p:blipFill>
        <p:spPr>
          <a:xfrm>
            <a:off x="2713910" y="5100780"/>
            <a:ext cx="1702442" cy="109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2a93c58e016_0_904"/>
          <p:cNvPicPr preferRelativeResize="0"/>
          <p:nvPr/>
        </p:nvPicPr>
        <p:blipFill rotWithShape="1">
          <a:blip r:embed="rId6">
            <a:alphaModFix/>
          </a:blip>
          <a:srcRect b="28171" l="25824" r="59509" t="45082"/>
          <a:stretch/>
        </p:blipFill>
        <p:spPr>
          <a:xfrm>
            <a:off x="1191261" y="4973307"/>
            <a:ext cx="1193088" cy="122326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a93c58e016_0_904"/>
          <p:cNvSpPr txBox="1"/>
          <p:nvPr/>
        </p:nvSpPr>
        <p:spPr>
          <a:xfrm>
            <a:off x="276875" y="855475"/>
            <a:ext cx="86178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Una metodología es un conjunto de prácticas, procedimientos, y reglas utilizadas por aquellos que trabajan en una disciplina; es decir, es un conjunto de métodos de trabajo, aunque va más allá, es decir, una metodología es 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“un marco que tiene sentido”.</a:t>
            </a:r>
            <a:endParaRPr b="1"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En la asignatura </a:t>
            </a:r>
            <a:r>
              <a:rPr b="1" lang="es-CL" sz="2000" u="sng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Herramientas Para el Emprendimiento</a:t>
            </a:r>
            <a:r>
              <a:rPr b="1" lang="es-CL" sz="1800" u="sng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conoceremos y utilizaremos elementos de las siguientes metodologías para emprender:</a:t>
            </a:r>
            <a:r>
              <a:rPr b="1"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20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Design Thinking </a:t>
            </a:r>
            <a:r>
              <a:rPr lang="es-CL" sz="26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				</a:t>
            </a:r>
            <a:r>
              <a:rPr b="1" lang="es-CL" sz="28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Lean Startup</a:t>
            </a:r>
            <a:endParaRPr i="1" sz="20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3" name="Google Shape;513;g2a93c58e016_0_904"/>
          <p:cNvSpPr txBox="1"/>
          <p:nvPr/>
        </p:nvSpPr>
        <p:spPr>
          <a:xfrm>
            <a:off x="124475" y="293000"/>
            <a:ext cx="6003600" cy="424800"/>
          </a:xfrm>
          <a:prstGeom prst="rect">
            <a:avLst/>
          </a:prstGeom>
          <a:solidFill>
            <a:srgbClr val="77C6F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rlow"/>
              <a:buNone/>
            </a:pPr>
            <a:r>
              <a:rPr b="1" lang="es-CL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METODOLOGÍAS PARA EMPRENDER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g2a9f74e2c68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375"/>
            <a:ext cx="9144003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2a9f74e2c68_0_65"/>
          <p:cNvSpPr txBox="1"/>
          <p:nvPr/>
        </p:nvSpPr>
        <p:spPr>
          <a:xfrm>
            <a:off x="756750" y="5143500"/>
            <a:ext cx="7630500" cy="52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Design Thinking</a:t>
            </a:r>
            <a:endParaRPr b="1" sz="2200">
              <a:solidFill>
                <a:srgbClr val="C582F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a9f74e2c68_0_54"/>
          <p:cNvSpPr/>
          <p:nvPr/>
        </p:nvSpPr>
        <p:spPr>
          <a:xfrm>
            <a:off x="-16975" y="-16975"/>
            <a:ext cx="9144000" cy="2665200"/>
          </a:xfrm>
          <a:prstGeom prst="rect">
            <a:avLst/>
          </a:pr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27" name="Google Shape;527;g2a9f74e2c68_0_54"/>
          <p:cNvSpPr txBox="1"/>
          <p:nvPr/>
        </p:nvSpPr>
        <p:spPr>
          <a:xfrm>
            <a:off x="84875" y="179875"/>
            <a:ext cx="89289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DESIGN THINKING</a:t>
            </a:r>
            <a:endParaRPr sz="2000"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Es un método para generar ideas innovadoras que centra su eficacia en entender y dar solución a las necesidades reales de los usuarios. Proviene de la forma en la que trabajan los diseñadores de productos.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Empresas como Apple, Google o Zara lo utilizan. Al ser un gran generador de innovación, se puede aplicar a cualquier campo. Desde el desarrollo de productos o servicios hasta la mejora de procesos o la definición de modelos de negocio. 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"/>
          <p:cNvSpPr txBox="1"/>
          <p:nvPr>
            <p:ph idx="4294967295" type="body"/>
          </p:nvPr>
        </p:nvSpPr>
        <p:spPr>
          <a:xfrm>
            <a:off x="0" y="0"/>
            <a:ext cx="5222700" cy="6858000"/>
          </a:xfrm>
          <a:prstGeom prst="rect">
            <a:avLst/>
          </a:pr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2000"/>
              <a:buNone/>
            </a:pPr>
            <a:r>
              <a:rPr b="1" lang="es-CL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La Subdirección </a:t>
            </a:r>
            <a:endParaRPr b="1"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2000"/>
              <a:buFont typeface="Barlow"/>
              <a:buNone/>
            </a:pPr>
            <a:r>
              <a:rPr b="1" lang="es-CL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 </a:t>
            </a:r>
            <a:r>
              <a:rPr b="1" lang="es-CL" sz="30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INNOVACIÓN </a:t>
            </a:r>
            <a:r>
              <a:rPr b="1" lang="es-CL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Y</a:t>
            </a:r>
            <a:r>
              <a:rPr b="1" lang="es-CL" sz="30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CL" sz="18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EMPRENDIMIENTO </a:t>
            </a:r>
            <a:r>
              <a:rPr b="1" lang="es-CL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ESTUDIANTIL</a:t>
            </a:r>
            <a:endParaRPr sz="9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0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000"/>
              <a:buNone/>
            </a:pP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Tiene el propósito de </a:t>
            </a:r>
            <a:r>
              <a:rPr i="1"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formar personas autónomas que aporten a una sociedad mejor</a:t>
            </a: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, a través del desarrollo de habilidades, capacidades y competencias de innovación y emprendimiento, ofreciendo:</a:t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52392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000"/>
              <a:buNone/>
            </a:pPr>
            <a:r>
              <a:rPr lang="es-CL"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1. Una ruta curricular  </a:t>
            </a:r>
            <a:r>
              <a:rPr lang="es-CL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(con asignaturas obligatorias y optativas).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52392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94949"/>
              </a:buClr>
              <a:buSzPts val="2000"/>
              <a:buNone/>
            </a:pPr>
            <a:r>
              <a:rPr lang="es-CL"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2.  Una ruta extracurricular de formación, acompañamiento y vinculación para estudiantes regulares y titulados de DUOC UC compuesta por actividades, torneos y eventos con el ecosistema.</a:t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3" name="Google Shape;253;p2"/>
          <p:cNvPicPr preferRelativeResize="0"/>
          <p:nvPr/>
        </p:nvPicPr>
        <p:blipFill rotWithShape="1">
          <a:blip r:embed="rId3">
            <a:alphaModFix/>
          </a:blip>
          <a:srcRect b="0" l="0" r="14398" t="0"/>
          <a:stretch/>
        </p:blipFill>
        <p:spPr>
          <a:xfrm>
            <a:off x="5222700" y="0"/>
            <a:ext cx="39213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bbcb9bf13_0_0"/>
          <p:cNvSpPr/>
          <p:nvPr/>
        </p:nvSpPr>
        <p:spPr>
          <a:xfrm>
            <a:off x="-16975" y="-16975"/>
            <a:ext cx="9144000" cy="2665200"/>
          </a:xfrm>
          <a:prstGeom prst="rect">
            <a:avLst/>
          </a:pr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34" name="Google Shape;534;g2abbcb9bf13_0_0"/>
          <p:cNvSpPr txBox="1"/>
          <p:nvPr/>
        </p:nvSpPr>
        <p:spPr>
          <a:xfrm>
            <a:off x="84875" y="179875"/>
            <a:ext cx="89289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DESIGN THINKING</a:t>
            </a:r>
            <a:endParaRPr sz="2000"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Es un método para generar ideas innovadoras que centra su eficacia en entender y dar solución a las necesidades reales de los usuarios. Proviene de la forma en la que trabajan los diseñadores de productos.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Empresas como Apple, Google o Zara lo utilizan. Al ser un gran generador de innovación, se puede aplicar a cualquier campo. Desde el desarrollo de productos o servicios hasta la mejora de procesos o la definición de modelos de negocio. 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35" name="Google Shape;535;g2abbcb9bf13_0_0"/>
          <p:cNvPicPr preferRelativeResize="0"/>
          <p:nvPr/>
        </p:nvPicPr>
        <p:blipFill rotWithShape="1">
          <a:blip r:embed="rId3">
            <a:alphaModFix/>
          </a:blip>
          <a:srcRect b="19552" l="7205" r="10537" t="29489"/>
          <a:stretch/>
        </p:blipFill>
        <p:spPr>
          <a:xfrm>
            <a:off x="0" y="2830800"/>
            <a:ext cx="9143999" cy="321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2a9f74e2c68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094527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2a9f74e2c68_0_72"/>
          <p:cNvSpPr txBox="1"/>
          <p:nvPr/>
        </p:nvSpPr>
        <p:spPr>
          <a:xfrm>
            <a:off x="756750" y="5143500"/>
            <a:ext cx="7630500" cy="52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Lean Startup</a:t>
            </a:r>
            <a:endParaRPr b="1" sz="2200">
              <a:solidFill>
                <a:srgbClr val="C582F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93c58e016_0_908"/>
          <p:cNvSpPr txBox="1"/>
          <p:nvPr>
            <p:ph idx="4294967295" type="body"/>
          </p:nvPr>
        </p:nvSpPr>
        <p:spPr>
          <a:xfrm>
            <a:off x="0" y="0"/>
            <a:ext cx="3853500" cy="6858000"/>
          </a:xfrm>
          <a:prstGeom prst="rect">
            <a:avLst/>
          </a:pr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Los </a:t>
            </a:r>
            <a:r>
              <a:rPr b="1" lang="es-CL" sz="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emprendimientos dinámicos</a:t>
            </a:r>
            <a:r>
              <a:rPr lang="es-CL" sz="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generalmente utilizan la metodología </a:t>
            </a:r>
            <a:r>
              <a:rPr lang="es-CL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LEAN STARTUP. </a:t>
            </a:r>
            <a:endParaRPr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El circuito</a:t>
            </a: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CONSTRUIR, MEDIR Y APRENDER</a:t>
            </a:r>
            <a:r>
              <a:rPr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es el núcleo central de esta metodología.</a:t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9" name="Google Shape;549;g2a93c58e016_0_908"/>
          <p:cNvSpPr txBox="1"/>
          <p:nvPr/>
        </p:nvSpPr>
        <p:spPr>
          <a:xfrm>
            <a:off x="4070150" y="1434913"/>
            <a:ext cx="2247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FFFFFF"/>
                </a:solidFill>
                <a:highlight>
                  <a:srgbClr val="C582F4"/>
                </a:highlight>
                <a:latin typeface="Arvo"/>
                <a:ea typeface="Arvo"/>
                <a:cs typeface="Arvo"/>
                <a:sym typeface="Arvo"/>
              </a:rPr>
              <a:t>Lean</a:t>
            </a:r>
            <a:endParaRPr sz="2800">
              <a:solidFill>
                <a:srgbClr val="FFFFFF"/>
              </a:solidFill>
              <a:highlight>
                <a:srgbClr val="C582F4"/>
              </a:highlight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Eliminación de lo que no agrega valor en un proceso de producción.</a:t>
            </a:r>
            <a:endParaRPr sz="16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50" name="Google Shape;550;g2a93c58e016_0_908"/>
          <p:cNvSpPr txBox="1"/>
          <p:nvPr/>
        </p:nvSpPr>
        <p:spPr>
          <a:xfrm>
            <a:off x="4070153" y="4068588"/>
            <a:ext cx="2375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FFFFFF"/>
                </a:solidFill>
                <a:highlight>
                  <a:srgbClr val="C582F4"/>
                </a:highlight>
                <a:latin typeface="Arvo"/>
                <a:ea typeface="Arvo"/>
                <a:cs typeface="Arvo"/>
                <a:sym typeface="Arvo"/>
              </a:rPr>
              <a:t>Startup</a:t>
            </a:r>
            <a:endParaRPr sz="2800">
              <a:solidFill>
                <a:srgbClr val="FFFFFF"/>
              </a:solidFill>
              <a:highlight>
                <a:srgbClr val="C582F4"/>
              </a:highlight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Fase inicial de un negocio.</a:t>
            </a:r>
            <a:endParaRPr sz="16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51" name="Google Shape;551;g2a93c58e016_0_908"/>
          <p:cNvSpPr txBox="1"/>
          <p:nvPr/>
        </p:nvSpPr>
        <p:spPr>
          <a:xfrm>
            <a:off x="6820800" y="1674300"/>
            <a:ext cx="2247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FFFFFF"/>
                </a:solidFill>
                <a:highlight>
                  <a:srgbClr val="C582F4"/>
                </a:highlight>
                <a:latin typeface="Arvo"/>
                <a:ea typeface="Arvo"/>
                <a:cs typeface="Arvo"/>
                <a:sym typeface="Arvo"/>
              </a:rPr>
              <a:t>Lean Startup</a:t>
            </a:r>
            <a:endParaRPr sz="2800">
              <a:solidFill>
                <a:srgbClr val="FFFFFF"/>
              </a:solidFill>
              <a:highlight>
                <a:srgbClr val="C582F4"/>
              </a:highlight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Método de trabajo que busca incrementar las probabilidades de éxito de un proyecto, al eliminar aquello que no da un resultado esperado o es poco adecuado.</a:t>
            </a:r>
            <a:endParaRPr sz="16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52" name="Google Shape;552;g2a93c58e016_0_908"/>
          <p:cNvSpPr txBox="1"/>
          <p:nvPr/>
        </p:nvSpPr>
        <p:spPr>
          <a:xfrm>
            <a:off x="4070150" y="3062463"/>
            <a:ext cx="662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60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+</a:t>
            </a:r>
            <a:endParaRPr b="1" sz="60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53" name="Google Shape;553;g2a93c58e016_0_908"/>
          <p:cNvSpPr/>
          <p:nvPr/>
        </p:nvSpPr>
        <p:spPr>
          <a:xfrm>
            <a:off x="6056150" y="1222050"/>
            <a:ext cx="389700" cy="4413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77C6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7C6FC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g2a93c58e016_0_912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60" name="Google Shape;560;g2a93c58e016_0_912"/>
          <p:cNvSpPr txBox="1"/>
          <p:nvPr/>
        </p:nvSpPr>
        <p:spPr>
          <a:xfrm>
            <a:off x="124475" y="293000"/>
            <a:ext cx="6003600" cy="424800"/>
          </a:xfrm>
          <a:prstGeom prst="rect">
            <a:avLst/>
          </a:prstGeom>
          <a:solidFill>
            <a:srgbClr val="77C6F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rlow"/>
              <a:buNone/>
            </a:pPr>
            <a:r>
              <a:rPr b="1" lang="es-CL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¿En qué consiste Lean Startup?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1" name="Google Shape;561;g2a93c58e016_0_912"/>
          <p:cNvSpPr/>
          <p:nvPr/>
        </p:nvSpPr>
        <p:spPr>
          <a:xfrm>
            <a:off x="1909225" y="2003600"/>
            <a:ext cx="1785900" cy="1785900"/>
          </a:xfrm>
          <a:prstGeom prst="ellipse">
            <a:avLst/>
          </a:prstGeom>
          <a:solidFill>
            <a:srgbClr val="77C6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Aprender</a:t>
            </a:r>
            <a:endParaRPr b="1" sz="16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62" name="Google Shape;562;g2a93c58e016_0_912"/>
          <p:cNvSpPr/>
          <p:nvPr/>
        </p:nvSpPr>
        <p:spPr>
          <a:xfrm>
            <a:off x="5448886" y="2003600"/>
            <a:ext cx="1785900" cy="1785900"/>
          </a:xfrm>
          <a:prstGeom prst="ellipse">
            <a:avLst/>
          </a:prstGeom>
          <a:solidFill>
            <a:srgbClr val="77C6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Construir</a:t>
            </a:r>
            <a:endParaRPr b="1" sz="16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63" name="Google Shape;563;g2a93c58e016_0_912"/>
          <p:cNvSpPr/>
          <p:nvPr/>
        </p:nvSpPr>
        <p:spPr>
          <a:xfrm>
            <a:off x="3679070" y="4504485"/>
            <a:ext cx="1785900" cy="1785900"/>
          </a:xfrm>
          <a:prstGeom prst="ellipse">
            <a:avLst/>
          </a:prstGeom>
          <a:solidFill>
            <a:srgbClr val="77C6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Medir</a:t>
            </a:r>
            <a:endParaRPr b="1" sz="16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564" name="Google Shape;564;g2a93c58e016_0_912"/>
          <p:cNvCxnSpPr>
            <a:stCxn id="563" idx="2"/>
            <a:endCxn id="561" idx="4"/>
          </p:cNvCxnSpPr>
          <p:nvPr/>
        </p:nvCxnSpPr>
        <p:spPr>
          <a:xfrm rot="10800000">
            <a:off x="2802170" y="3789435"/>
            <a:ext cx="876900" cy="1608000"/>
          </a:xfrm>
          <a:prstGeom prst="curvedConnector2">
            <a:avLst/>
          </a:prstGeom>
          <a:noFill/>
          <a:ln cap="flat" cmpd="sng" w="38100">
            <a:solidFill>
              <a:srgbClr val="576C7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g2a93c58e016_0_912"/>
          <p:cNvCxnSpPr>
            <a:stCxn id="561" idx="0"/>
            <a:endCxn id="562" idx="0"/>
          </p:cNvCxnSpPr>
          <p:nvPr/>
        </p:nvCxnSpPr>
        <p:spPr>
          <a:xfrm flipH="1" rot="-5400000">
            <a:off x="4571725" y="234050"/>
            <a:ext cx="600" cy="3539700"/>
          </a:xfrm>
          <a:prstGeom prst="curvedConnector3">
            <a:avLst>
              <a:gd fmla="val -145550000" name="adj1"/>
            </a:avLst>
          </a:prstGeom>
          <a:noFill/>
          <a:ln cap="flat" cmpd="sng" w="38100">
            <a:solidFill>
              <a:srgbClr val="576C7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g2a93c58e016_0_912"/>
          <p:cNvCxnSpPr>
            <a:stCxn id="562" idx="4"/>
            <a:endCxn id="563" idx="6"/>
          </p:cNvCxnSpPr>
          <p:nvPr/>
        </p:nvCxnSpPr>
        <p:spPr>
          <a:xfrm rot="5400000">
            <a:off x="5099386" y="4155050"/>
            <a:ext cx="1608000" cy="8769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g2a93c58e016_0_912"/>
          <p:cNvSpPr txBox="1"/>
          <p:nvPr/>
        </p:nvSpPr>
        <p:spPr>
          <a:xfrm>
            <a:off x="3892950" y="901700"/>
            <a:ext cx="135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IDEAS</a:t>
            </a:r>
            <a:endParaRPr b="1" sz="2000"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8" name="Google Shape;568;g2a93c58e016_0_912"/>
          <p:cNvSpPr txBox="1"/>
          <p:nvPr/>
        </p:nvSpPr>
        <p:spPr>
          <a:xfrm>
            <a:off x="5448875" y="4347125"/>
            <a:ext cx="178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PRODUCTO</a:t>
            </a:r>
            <a:endParaRPr b="1" sz="2000"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9" name="Google Shape;569;g2a93c58e016_0_912"/>
          <p:cNvSpPr txBox="1"/>
          <p:nvPr/>
        </p:nvSpPr>
        <p:spPr>
          <a:xfrm>
            <a:off x="1909225" y="4431625"/>
            <a:ext cx="178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DATO</a:t>
            </a:r>
            <a:endParaRPr b="1" sz="2000"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0" name="Google Shape;570;g2a93c58e016_0_912"/>
          <p:cNvSpPr txBox="1"/>
          <p:nvPr/>
        </p:nvSpPr>
        <p:spPr>
          <a:xfrm>
            <a:off x="203325" y="1130300"/>
            <a:ext cx="234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 u="sng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Aprender rápido </a:t>
            </a: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descubriendo la causa real de los problemas. 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1" name="Google Shape;571;g2a93c58e016_0_912"/>
          <p:cNvSpPr txBox="1"/>
          <p:nvPr/>
        </p:nvSpPr>
        <p:spPr>
          <a:xfrm>
            <a:off x="6648900" y="1130300"/>
            <a:ext cx="2342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 u="sng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Construir rápido </a:t>
            </a: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con hipótesis arriesgadas y la construcción continua de Producto Mínimo Viable. 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2" name="Google Shape;572;g2a93c58e016_0_912"/>
          <p:cNvSpPr txBox="1"/>
          <p:nvPr/>
        </p:nvSpPr>
        <p:spPr>
          <a:xfrm>
            <a:off x="1584750" y="5168825"/>
            <a:ext cx="2342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 u="sng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Medir rápido </a:t>
            </a: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 través de métricas accesibles y reales, fracasando pronto y barato.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3" name="Google Shape;573;g2a93c58e016_0_912"/>
          <p:cNvPicPr preferRelativeResize="0"/>
          <p:nvPr/>
        </p:nvPicPr>
        <p:blipFill rotWithShape="1">
          <a:blip r:embed="rId3">
            <a:alphaModFix/>
          </a:blip>
          <a:srcRect b="30347" l="23361" r="57107" t="37139"/>
          <a:stretch/>
        </p:blipFill>
        <p:spPr>
          <a:xfrm>
            <a:off x="3900975" y="2618781"/>
            <a:ext cx="1358101" cy="127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g2a9f74e2c68_0_10"/>
          <p:cNvGrpSpPr/>
          <p:nvPr/>
        </p:nvGrpSpPr>
        <p:grpSpPr>
          <a:xfrm>
            <a:off x="182925" y="1262075"/>
            <a:ext cx="8779932" cy="4704592"/>
            <a:chOff x="1080733" y="1292550"/>
            <a:chExt cx="7945639" cy="3988633"/>
          </a:xfrm>
        </p:grpSpPr>
        <p:grpSp>
          <p:nvGrpSpPr>
            <p:cNvPr id="580" name="Google Shape;580;g2a9f74e2c68_0_10"/>
            <p:cNvGrpSpPr/>
            <p:nvPr/>
          </p:nvGrpSpPr>
          <p:grpSpPr>
            <a:xfrm>
              <a:off x="1080733" y="1292550"/>
              <a:ext cx="7945639" cy="3378629"/>
              <a:chOff x="-2" y="153067"/>
              <a:chExt cx="7945639" cy="3378629"/>
            </a:xfrm>
          </p:grpSpPr>
          <p:sp>
            <p:nvSpPr>
              <p:cNvPr id="581" name="Google Shape;581;g2a9f74e2c68_0_10"/>
              <p:cNvSpPr/>
              <p:nvPr/>
            </p:nvSpPr>
            <p:spPr>
              <a:xfrm>
                <a:off x="-2" y="153067"/>
                <a:ext cx="4827300" cy="630000"/>
              </a:xfrm>
              <a:prstGeom prst="roundRect">
                <a:avLst>
                  <a:gd fmla="val 10000" name="adj"/>
                </a:avLst>
              </a:prstGeom>
              <a:solidFill>
                <a:srgbClr val="77C6FC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1425" lIns="51425" spcFirstLastPara="1" rIns="51425" wrap="square" tIns="5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582" name="Google Shape;582;g2a9f74e2c68_0_10"/>
              <p:cNvSpPr txBox="1"/>
              <p:nvPr/>
            </p:nvSpPr>
            <p:spPr>
              <a:xfrm>
                <a:off x="25915" y="171508"/>
                <a:ext cx="5198700" cy="5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2000">
                    <a:solidFill>
                      <a:schemeClr val="lt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 1. RECONOCER UNA OPORTUNIDAD</a:t>
                </a:r>
                <a:endParaRPr sz="20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583" name="Google Shape;583;g2a9f74e2c68_0_10"/>
              <p:cNvSpPr/>
              <p:nvPr/>
            </p:nvSpPr>
            <p:spPr>
              <a:xfrm>
                <a:off x="18460" y="822333"/>
                <a:ext cx="4190700" cy="648600"/>
              </a:xfrm>
              <a:prstGeom prst="roundRect">
                <a:avLst>
                  <a:gd fmla="val 10000" name="adj"/>
                </a:avLst>
              </a:prstGeom>
              <a:solidFill>
                <a:srgbClr val="C582F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1425" lIns="51425" spcFirstLastPara="1" rIns="51425" wrap="square" tIns="5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584" name="Google Shape;584;g2a9f74e2c68_0_10"/>
              <p:cNvSpPr txBox="1"/>
              <p:nvPr/>
            </p:nvSpPr>
            <p:spPr>
              <a:xfrm>
                <a:off x="18460" y="840784"/>
                <a:ext cx="4382700" cy="61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2000">
                    <a:solidFill>
                      <a:schemeClr val="lt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 2. EVALUAR LA OPORTUNIDAD</a:t>
                </a:r>
                <a:endParaRPr sz="20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585" name="Google Shape;585;g2a9f74e2c68_0_10"/>
              <p:cNvSpPr/>
              <p:nvPr/>
            </p:nvSpPr>
            <p:spPr>
              <a:xfrm>
                <a:off x="18460" y="1510231"/>
                <a:ext cx="6698400" cy="621300"/>
              </a:xfrm>
              <a:prstGeom prst="roundRect">
                <a:avLst>
                  <a:gd fmla="val 10000" name="adj"/>
                </a:avLst>
              </a:prstGeom>
              <a:solidFill>
                <a:srgbClr val="77C6FC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1425" lIns="51425" spcFirstLastPara="1" rIns="51425" wrap="square" tIns="5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586" name="Google Shape;586;g2a9f74e2c68_0_10"/>
              <p:cNvSpPr txBox="1"/>
              <p:nvPr/>
            </p:nvSpPr>
            <p:spPr>
              <a:xfrm>
                <a:off x="18460" y="1531211"/>
                <a:ext cx="69903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2000">
                    <a:solidFill>
                      <a:schemeClr val="lt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 3. CREAR UN MODELO DE NEGOCIOS Y VALIDARLO</a:t>
                </a:r>
                <a:endParaRPr sz="20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587" name="Google Shape;587;g2a9f74e2c68_0_10"/>
              <p:cNvSpPr/>
              <p:nvPr/>
            </p:nvSpPr>
            <p:spPr>
              <a:xfrm>
                <a:off x="18460" y="2154826"/>
                <a:ext cx="3840900" cy="579900"/>
              </a:xfrm>
              <a:prstGeom prst="roundRect">
                <a:avLst>
                  <a:gd fmla="val 10000" name="adj"/>
                </a:avLst>
              </a:prstGeom>
              <a:solidFill>
                <a:srgbClr val="C582F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1425" lIns="51425" spcFirstLastPara="1" rIns="51425" wrap="square" tIns="5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588" name="Google Shape;588;g2a9f74e2c68_0_10"/>
              <p:cNvSpPr txBox="1"/>
              <p:nvPr/>
            </p:nvSpPr>
            <p:spPr>
              <a:xfrm>
                <a:off x="18462" y="2154826"/>
                <a:ext cx="4190700" cy="5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2000">
                    <a:solidFill>
                      <a:schemeClr val="lt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 4. ESTUDIO DE FACTIBILIDAD</a:t>
                </a:r>
                <a:endParaRPr sz="20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589" name="Google Shape;589;g2a9f74e2c68_0_10"/>
              <p:cNvSpPr/>
              <p:nvPr/>
            </p:nvSpPr>
            <p:spPr>
              <a:xfrm>
                <a:off x="18438" y="2770595"/>
                <a:ext cx="7927200" cy="761100"/>
              </a:xfrm>
              <a:prstGeom prst="roundRect">
                <a:avLst>
                  <a:gd fmla="val 10000" name="adj"/>
                </a:avLst>
              </a:prstGeom>
              <a:solidFill>
                <a:srgbClr val="77C6FC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1425" lIns="51425" spcFirstLastPara="1" rIns="51425" wrap="square" tIns="5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590" name="Google Shape;590;g2a9f74e2c68_0_10"/>
              <p:cNvSpPr txBox="1"/>
              <p:nvPr/>
            </p:nvSpPr>
            <p:spPr>
              <a:xfrm>
                <a:off x="18436" y="2909457"/>
                <a:ext cx="7927200" cy="54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L" sz="2200">
                    <a:solidFill>
                      <a:schemeClr val="lt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  <a:r>
                  <a:rPr lang="es-CL" sz="2000">
                    <a:solidFill>
                      <a:schemeClr val="lt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5. ELABORAR UN PLAN DE NEGOCIOS /</a:t>
                </a:r>
                <a:r>
                  <a:rPr lang="es-CL" sz="2200">
                    <a:solidFill>
                      <a:schemeClr val="lt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  <a:r>
                  <a:rPr lang="es-CL" sz="1600">
                    <a:solidFill>
                      <a:schemeClr val="lt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OBTENER FINANCIAMIENTO</a:t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591" name="Google Shape;591;g2a9f74e2c68_0_10"/>
            <p:cNvSpPr/>
            <p:nvPr/>
          </p:nvSpPr>
          <p:spPr>
            <a:xfrm>
              <a:off x="1099172" y="4701282"/>
              <a:ext cx="5960700" cy="579900"/>
            </a:xfrm>
            <a:prstGeom prst="roundRect">
              <a:avLst>
                <a:gd fmla="val 16667" name="adj"/>
              </a:avLst>
            </a:prstGeom>
            <a:solidFill>
              <a:srgbClr val="C582F4"/>
            </a:solidFill>
            <a:ln>
              <a:noFill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0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6. LANZAR IDEA/ GENERAR PRIMERAS VENTAS</a:t>
              </a:r>
              <a:endParaRPr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592" name="Google Shape;592;g2a9f74e2c68_0_10"/>
          <p:cNvSpPr txBox="1"/>
          <p:nvPr/>
        </p:nvSpPr>
        <p:spPr>
          <a:xfrm>
            <a:off x="182924" y="208175"/>
            <a:ext cx="65865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Font typeface="Barlow Condensed"/>
              <a:buNone/>
            </a:pPr>
            <a:r>
              <a:rPr b="1" lang="es-CL" sz="3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Etapas de un emprendimiento</a:t>
            </a:r>
            <a:endParaRPr b="1" i="0" sz="3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93" name="Google Shape;593;g2a9f74e2c68_0_10"/>
          <p:cNvPicPr preferRelativeResize="0"/>
          <p:nvPr/>
        </p:nvPicPr>
        <p:blipFill rotWithShape="1">
          <a:blip r:embed="rId3">
            <a:alphaModFix/>
          </a:blip>
          <a:srcRect b="29188" l="23579" r="56185" t="35150"/>
          <a:stretch/>
        </p:blipFill>
        <p:spPr>
          <a:xfrm>
            <a:off x="6654275" y="360575"/>
            <a:ext cx="2308574" cy="228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a9f74e2c68_0_14"/>
          <p:cNvSpPr/>
          <p:nvPr/>
        </p:nvSpPr>
        <p:spPr>
          <a:xfrm>
            <a:off x="194425" y="1879500"/>
            <a:ext cx="4439700" cy="309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Una de las tareas más difíciles de un emprendedor es </a:t>
            </a:r>
            <a:r>
              <a:rPr b="1"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identificar oportunidades de negocio para adelantarse a la competencia e innovar</a:t>
            </a: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. Identificar oportunidades está relacionado con empatizar, observar y escuchar activamente para poder reconocer problemas y necesidades no satisfechas.</a:t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0" name="Google Shape;600;g2a9f74e2c68_0_14"/>
          <p:cNvSpPr txBox="1"/>
          <p:nvPr/>
        </p:nvSpPr>
        <p:spPr>
          <a:xfrm>
            <a:off x="194425" y="860700"/>
            <a:ext cx="45417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1- RECONOCER UNA OPORTUNIDAD</a:t>
            </a:r>
            <a:endParaRPr b="1" sz="24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01" name="Google Shape;601;g2a9f74e2c68_0_14"/>
          <p:cNvPicPr preferRelativeResize="0"/>
          <p:nvPr/>
        </p:nvPicPr>
        <p:blipFill rotWithShape="1">
          <a:blip r:embed="rId3">
            <a:alphaModFix/>
          </a:blip>
          <a:srcRect b="6041" l="0" r="0" t="0"/>
          <a:stretch/>
        </p:blipFill>
        <p:spPr>
          <a:xfrm>
            <a:off x="4820975" y="0"/>
            <a:ext cx="4323027" cy="609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a9f74e2c68_0_18"/>
          <p:cNvSpPr txBox="1"/>
          <p:nvPr/>
        </p:nvSpPr>
        <p:spPr>
          <a:xfrm>
            <a:off x="201141" y="1725375"/>
            <a:ext cx="88128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Es una circunstancia favorable que crea una necesidad de un nuevo producto, servicio o empresa.</a:t>
            </a:r>
            <a:endParaRPr b="1" i="1" sz="2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8" name="Google Shape;608;g2a9f74e2c68_0_18"/>
          <p:cNvSpPr txBox="1"/>
          <p:nvPr>
            <p:ph idx="4294967295" type="title"/>
          </p:nvPr>
        </p:nvSpPr>
        <p:spPr>
          <a:xfrm>
            <a:off x="53700" y="196125"/>
            <a:ext cx="90366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 Condensed"/>
              <a:buNone/>
            </a:pPr>
            <a:r>
              <a:rPr lang="es-CL" sz="4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¿Cómo definiremos “</a:t>
            </a:r>
            <a:r>
              <a:rPr lang="es-CL" sz="40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OPORTUNIDAD</a:t>
            </a:r>
            <a:r>
              <a:rPr lang="es-CL" sz="4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”?</a:t>
            </a:r>
            <a:endParaRPr sz="4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09" name="Google Shape;609;g2a9f74e2c68_0_18"/>
          <p:cNvPicPr preferRelativeResize="0"/>
          <p:nvPr/>
        </p:nvPicPr>
        <p:blipFill rotWithShape="1">
          <a:blip r:embed="rId3">
            <a:alphaModFix/>
          </a:blip>
          <a:srcRect b="26142" l="0" r="0" t="16727"/>
          <a:stretch/>
        </p:blipFill>
        <p:spPr>
          <a:xfrm>
            <a:off x="0" y="2934775"/>
            <a:ext cx="9144003" cy="392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a9f74e2c68_0_22"/>
          <p:cNvSpPr txBox="1"/>
          <p:nvPr/>
        </p:nvSpPr>
        <p:spPr>
          <a:xfrm>
            <a:off x="215545" y="375041"/>
            <a:ext cx="8712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¿ CÓMO RECONOCER OPORTUNIDADES?</a:t>
            </a:r>
            <a:endParaRPr b="1" sz="30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6" name="Google Shape;616;g2a9f74e2c68_0_22"/>
          <p:cNvSpPr txBox="1"/>
          <p:nvPr>
            <p:ph idx="4294967295" type="title"/>
          </p:nvPr>
        </p:nvSpPr>
        <p:spPr>
          <a:xfrm>
            <a:off x="538075" y="1751200"/>
            <a:ext cx="32304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2200"/>
              <a:buFont typeface="Barlow"/>
              <a:buNone/>
            </a:pPr>
            <a:r>
              <a:rPr b="0" lang="es-CL" sz="2000">
                <a:latin typeface="Comfortaa"/>
                <a:ea typeface="Comfortaa"/>
                <a:cs typeface="Comfortaa"/>
                <a:sym typeface="Comfortaa"/>
              </a:rPr>
              <a:t>1-Búsqueda Interna: </a:t>
            </a:r>
            <a:r>
              <a:rPr b="0"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empezaremos por la búsqueda interna ¿Que nos motiva y para qué somos buenos?</a:t>
            </a:r>
            <a:endParaRPr b="0" sz="2000">
              <a:solidFill>
                <a:srgbClr val="00B0F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17" name="Google Shape;617;g2a9f74e2c68_0_22"/>
          <p:cNvPicPr preferRelativeResize="0"/>
          <p:nvPr/>
        </p:nvPicPr>
        <p:blipFill rotWithShape="1">
          <a:blip r:embed="rId3">
            <a:alphaModFix/>
          </a:blip>
          <a:srcRect b="36114" l="25901" r="59424" t="36114"/>
          <a:stretch/>
        </p:blipFill>
        <p:spPr>
          <a:xfrm rot="10800000">
            <a:off x="3921276" y="1336526"/>
            <a:ext cx="4362649" cy="4642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a9f74e2c68_0_22"/>
          <p:cNvSpPr txBox="1"/>
          <p:nvPr/>
        </p:nvSpPr>
        <p:spPr>
          <a:xfrm>
            <a:off x="5067150" y="2265250"/>
            <a:ext cx="207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77C6FC"/>
                </a:solidFill>
                <a:latin typeface="Arvo"/>
                <a:ea typeface="Arvo"/>
                <a:cs typeface="Arvo"/>
                <a:sym typeface="Arvo"/>
              </a:rPr>
              <a:t>Intereses</a:t>
            </a:r>
            <a:endParaRPr b="1" sz="1600">
              <a:solidFill>
                <a:srgbClr val="77C6F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19" name="Google Shape;619;g2a9f74e2c68_0_22"/>
          <p:cNvSpPr txBox="1"/>
          <p:nvPr/>
        </p:nvSpPr>
        <p:spPr>
          <a:xfrm>
            <a:off x="4063775" y="3962775"/>
            <a:ext cx="207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77C6FC"/>
                </a:solidFill>
                <a:latin typeface="Arvo"/>
                <a:ea typeface="Arvo"/>
                <a:cs typeface="Arvo"/>
                <a:sym typeface="Arvo"/>
              </a:rPr>
              <a:t>Competencias </a:t>
            </a:r>
            <a:endParaRPr b="1">
              <a:solidFill>
                <a:srgbClr val="77C6FC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77C6FC"/>
                </a:solidFill>
                <a:latin typeface="Arvo"/>
                <a:ea typeface="Arvo"/>
                <a:cs typeface="Arvo"/>
                <a:sym typeface="Arvo"/>
              </a:rPr>
              <a:t>y habilidades</a:t>
            </a:r>
            <a:endParaRPr b="1">
              <a:solidFill>
                <a:srgbClr val="77C6F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20" name="Google Shape;620;g2a9f74e2c68_0_22"/>
          <p:cNvSpPr txBox="1"/>
          <p:nvPr/>
        </p:nvSpPr>
        <p:spPr>
          <a:xfrm>
            <a:off x="6648300" y="4038975"/>
            <a:ext cx="20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77C6FC"/>
                </a:solidFill>
                <a:latin typeface="Arvo"/>
                <a:ea typeface="Arvo"/>
                <a:cs typeface="Arvo"/>
                <a:sym typeface="Arvo"/>
              </a:rPr>
              <a:t>Personalidad</a:t>
            </a:r>
            <a:endParaRPr b="1">
              <a:solidFill>
                <a:srgbClr val="77C6F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21" name="Google Shape;621;g2a9f74e2c68_0_22"/>
          <p:cNvSpPr/>
          <p:nvPr/>
        </p:nvSpPr>
        <p:spPr>
          <a:xfrm>
            <a:off x="1324075" y="3524625"/>
            <a:ext cx="4668175" cy="2179099"/>
          </a:xfrm>
          <a:custGeom>
            <a:rect b="b" l="l" r="r" t="t"/>
            <a:pathLst>
              <a:path extrusionOk="0" h="57037" w="186727">
                <a:moveTo>
                  <a:pt x="0" y="0"/>
                </a:moveTo>
                <a:lnTo>
                  <a:pt x="0" y="57037"/>
                </a:lnTo>
                <a:lnTo>
                  <a:pt x="158888" y="57037"/>
                </a:lnTo>
                <a:lnTo>
                  <a:pt x="186727" y="7469"/>
                </a:lnTo>
              </a:path>
            </a:pathLst>
          </a:cu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a9f74e2c68_0_26"/>
          <p:cNvSpPr txBox="1"/>
          <p:nvPr>
            <p:ph idx="4294967295" type="title"/>
          </p:nvPr>
        </p:nvSpPr>
        <p:spPr>
          <a:xfrm>
            <a:off x="287553" y="1896763"/>
            <a:ext cx="8568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 Condensed"/>
              <a:buNone/>
            </a:pPr>
            <a:r>
              <a:rPr lang="es-CL" sz="3900">
                <a:latin typeface="Comfortaa"/>
                <a:ea typeface="Comfortaa"/>
                <a:cs typeface="Comfortaa"/>
                <a:sym typeface="Comfortaa"/>
              </a:rPr>
              <a:t>NUESTRO PROPÓSITO</a:t>
            </a:r>
            <a:endParaRPr sz="8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8" name="Google Shape;628;g2a9f74e2c68_0_26"/>
          <p:cNvSpPr txBox="1"/>
          <p:nvPr/>
        </p:nvSpPr>
        <p:spPr>
          <a:xfrm>
            <a:off x="287553" y="2765868"/>
            <a:ext cx="8568900" cy="29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El propósito es la </a:t>
            </a:r>
            <a:r>
              <a:rPr lang="es-CL" sz="19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razón de ser de una persona</a:t>
            </a:r>
            <a:r>
              <a:rPr lang="es-CL" sz="19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, una organización o una sociedad. Es lo que le da </a:t>
            </a:r>
            <a:r>
              <a:rPr lang="es-CL" sz="19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sentido a su existencia y lo que le motiva a actuar. </a:t>
            </a:r>
            <a:endParaRPr sz="19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El propósito puede ser grande o pequeño, simple o complejo. Lo que importa es que sea algo que te </a:t>
            </a:r>
            <a:r>
              <a:rPr lang="es-CL" sz="19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inspire</a:t>
            </a:r>
            <a:r>
              <a:rPr lang="es-CL" sz="19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y te motive a actuar. 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707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rgbClr val="757070"/>
                </a:solidFill>
                <a:latin typeface="Comfortaa"/>
                <a:ea typeface="Comfortaa"/>
                <a:cs typeface="Comfortaa"/>
                <a:sym typeface="Comfortaa"/>
              </a:rPr>
              <a:t>(Adaptado del Libro "El propósito de la vida" de Viktor Frankl).</a:t>
            </a:r>
            <a:endParaRPr sz="1200">
              <a:solidFill>
                <a:srgbClr val="75707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Corazón" id="629" name="Google Shape;629;g2a9f74e2c68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2680" y="804133"/>
            <a:ext cx="986690" cy="986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a9f74e2c68_0_154"/>
          <p:cNvSpPr txBox="1"/>
          <p:nvPr>
            <p:ph idx="4294967295" type="title"/>
          </p:nvPr>
        </p:nvSpPr>
        <p:spPr>
          <a:xfrm>
            <a:off x="135800" y="809425"/>
            <a:ext cx="88443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4400"/>
              <a:buFont typeface="Barlow"/>
              <a:buNone/>
            </a:pPr>
            <a:r>
              <a:rPr lang="es-CL" sz="3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¿CÓMO PODEMOS DEFINIR </a:t>
            </a:r>
            <a:br>
              <a:rPr lang="es-CL" sz="3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CL" sz="3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NUESTRO</a:t>
            </a:r>
            <a:r>
              <a:rPr lang="es-CL" sz="3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3600">
                <a:latin typeface="Comfortaa"/>
                <a:ea typeface="Comfortaa"/>
                <a:cs typeface="Comfortaa"/>
                <a:sym typeface="Comfortaa"/>
              </a:rPr>
              <a:t>PROPÓSITO PROFESIONAL?</a:t>
            </a:r>
            <a:endParaRPr sz="4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6" name="Google Shape;636;g2a9f74e2c68_0_154"/>
          <p:cNvSpPr txBox="1"/>
          <p:nvPr/>
        </p:nvSpPr>
        <p:spPr>
          <a:xfrm>
            <a:off x="620474" y="3892511"/>
            <a:ext cx="8082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Mi propósito es ayudar a ________ (PERSONAS) a_________(ACCIÓN), a través de__________.(ACTIVIDADES).</a:t>
            </a:r>
            <a:endParaRPr sz="12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7" name="Google Shape;637;g2a9f74e2c68_0_154"/>
          <p:cNvSpPr txBox="1"/>
          <p:nvPr/>
        </p:nvSpPr>
        <p:spPr>
          <a:xfrm>
            <a:off x="530849" y="5245968"/>
            <a:ext cx="8082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EJ: </a:t>
            </a: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Mi propósito es ayudar </a:t>
            </a:r>
            <a:r>
              <a:rPr lang="es-CL" sz="16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a jóvenes </a:t>
            </a: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(PERSONAS) </a:t>
            </a:r>
            <a:r>
              <a:rPr lang="es-CL" sz="16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a emprender</a:t>
            </a: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(ACCIÓN), a través </a:t>
            </a:r>
            <a:r>
              <a:rPr lang="es-CL" sz="16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de mis clases</a:t>
            </a: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.(ACTIVIDADES)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8" name="Google Shape;638;g2a9f74e2c68_0_154"/>
          <p:cNvSpPr txBox="1"/>
          <p:nvPr/>
        </p:nvSpPr>
        <p:spPr>
          <a:xfrm>
            <a:off x="135800" y="2581625"/>
            <a:ext cx="8844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Basándonos en  nuestros intereses, competencias, habilidades y personalidad, redactamos una frase, como la siguiente: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9" name="Google Shape;639;g2a9f74e2c68_0_154"/>
          <p:cNvSpPr/>
          <p:nvPr/>
        </p:nvSpPr>
        <p:spPr>
          <a:xfrm>
            <a:off x="135800" y="3694650"/>
            <a:ext cx="8844300" cy="118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7C6FC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49" y="1561951"/>
            <a:ext cx="8736503" cy="47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"/>
          <p:cNvSpPr txBox="1"/>
          <p:nvPr/>
        </p:nvSpPr>
        <p:spPr>
          <a:xfrm>
            <a:off x="22925" y="339750"/>
            <a:ext cx="9121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800"/>
              <a:buFont typeface="Barlow Condensed"/>
              <a:buNone/>
            </a:pPr>
            <a:r>
              <a:rPr b="1" i="0" lang="es-CL" sz="48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MAPA </a:t>
            </a:r>
            <a:r>
              <a:rPr b="1" lang="es-CL" sz="48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de las</a:t>
            </a:r>
            <a:r>
              <a:rPr b="1" i="0" lang="es-CL" sz="48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i="0" lang="es-CL" sz="48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ASIGNATURAS</a:t>
            </a:r>
            <a:endParaRPr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a9f74e2c68_0_114"/>
          <p:cNvSpPr txBox="1"/>
          <p:nvPr>
            <p:ph idx="4294967295" type="title"/>
          </p:nvPr>
        </p:nvSpPr>
        <p:spPr>
          <a:xfrm>
            <a:off x="185450" y="510852"/>
            <a:ext cx="6391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4000">
                <a:latin typeface="Comfortaa"/>
                <a:ea typeface="Comfortaa"/>
                <a:cs typeface="Comfortaa"/>
                <a:sym typeface="Comfortaa"/>
              </a:rPr>
              <a:t>Juego de Roles/ 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Instrucciones</a:t>
            </a:r>
            <a:br>
              <a:rPr lang="es-CL" sz="400">
                <a:latin typeface="Comfortaa"/>
                <a:ea typeface="Comfortaa"/>
                <a:cs typeface="Comfortaa"/>
                <a:sym typeface="Comfortaa"/>
              </a:rPr>
            </a:b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6" name="Google Shape;646;g2a9f74e2c68_0_114"/>
          <p:cNvSpPr txBox="1"/>
          <p:nvPr/>
        </p:nvSpPr>
        <p:spPr>
          <a:xfrm>
            <a:off x="210388" y="1635401"/>
            <a:ext cx="42732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1- El docente elige </a:t>
            </a:r>
            <a:r>
              <a:rPr b="1"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un área profesional</a:t>
            </a: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, por ejemplo: medicina reconstructiva, terapia ocupacional, arquitectura, asistencia de párvulos, u otra. El curso en conjunto describe las características de esta área profesional.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7" name="Google Shape;647;g2a9f74e2c68_0_114"/>
          <p:cNvSpPr txBox="1"/>
          <p:nvPr/>
        </p:nvSpPr>
        <p:spPr>
          <a:xfrm>
            <a:off x="4940002" y="2024735"/>
            <a:ext cx="399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666666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8" name="Google Shape;648;g2a9f74e2c68_0_114"/>
          <p:cNvPicPr preferRelativeResize="0"/>
          <p:nvPr/>
        </p:nvPicPr>
        <p:blipFill rotWithShape="1">
          <a:blip r:embed="rId3">
            <a:alphaModFix/>
          </a:blip>
          <a:srcRect b="37774" l="25437" r="58040" t="37791"/>
          <a:stretch/>
        </p:blipFill>
        <p:spPr>
          <a:xfrm>
            <a:off x="5841900" y="161325"/>
            <a:ext cx="2189800" cy="18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abbcb9bf13_0_31"/>
          <p:cNvSpPr txBox="1"/>
          <p:nvPr>
            <p:ph idx="4294967295" type="title"/>
          </p:nvPr>
        </p:nvSpPr>
        <p:spPr>
          <a:xfrm>
            <a:off x="185450" y="510852"/>
            <a:ext cx="6391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4000">
                <a:latin typeface="Comfortaa"/>
                <a:ea typeface="Comfortaa"/>
                <a:cs typeface="Comfortaa"/>
                <a:sym typeface="Comfortaa"/>
              </a:rPr>
              <a:t>Juego de Roles/ 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Instrucciones</a:t>
            </a:r>
            <a:br>
              <a:rPr lang="es-CL" sz="400">
                <a:latin typeface="Comfortaa"/>
                <a:ea typeface="Comfortaa"/>
                <a:cs typeface="Comfortaa"/>
                <a:sym typeface="Comfortaa"/>
              </a:rPr>
            </a:b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5" name="Google Shape;655;g2abbcb9bf13_0_31"/>
          <p:cNvSpPr txBox="1"/>
          <p:nvPr/>
        </p:nvSpPr>
        <p:spPr>
          <a:xfrm>
            <a:off x="210388" y="1635401"/>
            <a:ext cx="42732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1- El docente elige </a:t>
            </a:r>
            <a:r>
              <a:rPr b="1"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un área profesional</a:t>
            </a: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, por ejemplo: medicina reconstructiva, terapia ocupacional, arquitectura, asistencia de párvulos, u otra. El curso en conjunto describe las características de esta área profesional.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2- El curso se divide en dos. La mitad serán usuarios y la otra mitad profesionales del área.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Los estudiantes que son usuarios definen individualmente una serie de necesidades que les gustaría satisfacer en relación al área elegida respondiendo a la pregunta: </a:t>
            </a:r>
            <a:r>
              <a:rPr i="1"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¿Qué necesidades tiene un usuario? ¿Que me gustaría obtener de este servicio?</a:t>
            </a:r>
            <a:endParaRPr i="1"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6" name="Google Shape;656;g2abbcb9bf13_0_31"/>
          <p:cNvSpPr txBox="1"/>
          <p:nvPr/>
        </p:nvSpPr>
        <p:spPr>
          <a:xfrm>
            <a:off x="4940002" y="2024735"/>
            <a:ext cx="399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666666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57" name="Google Shape;657;g2abbcb9bf13_0_31"/>
          <p:cNvPicPr preferRelativeResize="0"/>
          <p:nvPr/>
        </p:nvPicPr>
        <p:blipFill rotWithShape="1">
          <a:blip r:embed="rId3">
            <a:alphaModFix/>
          </a:blip>
          <a:srcRect b="37774" l="25437" r="58040" t="37791"/>
          <a:stretch/>
        </p:blipFill>
        <p:spPr>
          <a:xfrm>
            <a:off x="5841900" y="161325"/>
            <a:ext cx="2189800" cy="18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abbcb9bf13_0_23"/>
          <p:cNvSpPr txBox="1"/>
          <p:nvPr>
            <p:ph idx="4294967295" type="title"/>
          </p:nvPr>
        </p:nvSpPr>
        <p:spPr>
          <a:xfrm>
            <a:off x="185450" y="510852"/>
            <a:ext cx="6391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4000">
                <a:latin typeface="Comfortaa"/>
                <a:ea typeface="Comfortaa"/>
                <a:cs typeface="Comfortaa"/>
                <a:sym typeface="Comfortaa"/>
              </a:rPr>
              <a:t>Juego de Roles/ 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Instrucciones</a:t>
            </a:r>
            <a:br>
              <a:rPr lang="es-CL" sz="400">
                <a:latin typeface="Comfortaa"/>
                <a:ea typeface="Comfortaa"/>
                <a:cs typeface="Comfortaa"/>
                <a:sym typeface="Comfortaa"/>
              </a:rPr>
            </a:b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" name="Google Shape;664;g2abbcb9bf13_0_23"/>
          <p:cNvSpPr txBox="1"/>
          <p:nvPr/>
        </p:nvSpPr>
        <p:spPr>
          <a:xfrm>
            <a:off x="210388" y="1635401"/>
            <a:ext cx="42732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1- El docente elige </a:t>
            </a:r>
            <a:r>
              <a:rPr b="1"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un área profesional</a:t>
            </a: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, por ejemplo: medicina reconstructiva, terapia ocupacional, arquitectura, asistencia de párvulos, u otra. El curso en conjunto describe las características de esta área profesional.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2- El curso se divide en dos. La mitad serán usuarios y la otra mitad profesionales del área.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Los estudiantes que son usuarios definen individualmente una serie de necesidades que les gustaría satisfacer en relación al área elegida respondiendo a la pregunta: </a:t>
            </a:r>
            <a:r>
              <a:rPr i="1"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¿Qué necesidades tiene un usuario? ¿Que me gustaría obtener de este servicio?</a:t>
            </a:r>
            <a:endParaRPr i="1"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5" name="Google Shape;665;g2abbcb9bf13_0_23"/>
          <p:cNvSpPr txBox="1"/>
          <p:nvPr/>
        </p:nvSpPr>
        <p:spPr>
          <a:xfrm>
            <a:off x="4940002" y="2024735"/>
            <a:ext cx="3993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3- Por su parte, los “profesionales del área” describen individualmente qué necesidades creen que deben satisfacer de los usuarios. 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666666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66" name="Google Shape;666;g2abbcb9bf13_0_23"/>
          <p:cNvPicPr preferRelativeResize="0"/>
          <p:nvPr/>
        </p:nvPicPr>
        <p:blipFill rotWithShape="1">
          <a:blip r:embed="rId3">
            <a:alphaModFix/>
          </a:blip>
          <a:srcRect b="37774" l="25437" r="58040" t="37791"/>
          <a:stretch/>
        </p:blipFill>
        <p:spPr>
          <a:xfrm>
            <a:off x="5841900" y="161325"/>
            <a:ext cx="2189800" cy="18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abbcb9bf13_0_15"/>
          <p:cNvSpPr txBox="1"/>
          <p:nvPr>
            <p:ph idx="4294967295" type="title"/>
          </p:nvPr>
        </p:nvSpPr>
        <p:spPr>
          <a:xfrm>
            <a:off x="185450" y="510852"/>
            <a:ext cx="6391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4000">
                <a:latin typeface="Comfortaa"/>
                <a:ea typeface="Comfortaa"/>
                <a:cs typeface="Comfortaa"/>
                <a:sym typeface="Comfortaa"/>
              </a:rPr>
              <a:t>Juego de Roles/ 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Instrucciones</a:t>
            </a:r>
            <a:br>
              <a:rPr lang="es-CL" sz="400">
                <a:latin typeface="Comfortaa"/>
                <a:ea typeface="Comfortaa"/>
                <a:cs typeface="Comfortaa"/>
                <a:sym typeface="Comfortaa"/>
              </a:rPr>
            </a:b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3" name="Google Shape;673;g2abbcb9bf13_0_15"/>
          <p:cNvSpPr txBox="1"/>
          <p:nvPr/>
        </p:nvSpPr>
        <p:spPr>
          <a:xfrm>
            <a:off x="210388" y="1635401"/>
            <a:ext cx="42732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1- El docente elige </a:t>
            </a:r>
            <a:r>
              <a:rPr b="1"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un área profesional</a:t>
            </a: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, por ejemplo: medicina reconstructiva, terapia ocupacional, arquitectura, asistencia de párvulos, u otra. El curso en conjunto describe las características de esta área profesional.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2- El curso se divide en dos. La mitad serán usuarios y la otra mitad profesionales del área.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Los estudiantes que son usuarios definen individualmente una serie de necesidades que les gustaría satisfacer en relación al área elegida respondiendo a la pregunta: </a:t>
            </a:r>
            <a:r>
              <a:rPr i="1"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¿Qué necesidades tiene un usuario? ¿Que me gustaría obtener de este servicio?</a:t>
            </a:r>
            <a:endParaRPr i="1"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4" name="Google Shape;674;g2abbcb9bf13_0_15"/>
          <p:cNvSpPr txBox="1"/>
          <p:nvPr/>
        </p:nvSpPr>
        <p:spPr>
          <a:xfrm>
            <a:off x="4940002" y="2024735"/>
            <a:ext cx="399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3- Por su parte, los “profesionales del área” describen individualmente qué necesidades creen que deben satisfacer de los usuarios. 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4- Luego se forman parejas con un “usuario” y un “profesional del área” para conversar acerca de las similitudes y diferencias de sus respuestas.</a:t>
            </a:r>
            <a:endParaRPr sz="2400">
              <a:solidFill>
                <a:srgbClr val="FFFFFF"/>
              </a:solidFill>
              <a:highlight>
                <a:srgbClr val="666666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75" name="Google Shape;675;g2abbcb9bf13_0_15"/>
          <p:cNvPicPr preferRelativeResize="0"/>
          <p:nvPr/>
        </p:nvPicPr>
        <p:blipFill rotWithShape="1">
          <a:blip r:embed="rId3">
            <a:alphaModFix/>
          </a:blip>
          <a:srcRect b="37774" l="25437" r="58040" t="37791"/>
          <a:stretch/>
        </p:blipFill>
        <p:spPr>
          <a:xfrm>
            <a:off x="5841900" y="161325"/>
            <a:ext cx="2189800" cy="18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abbcb9bf13_0_7"/>
          <p:cNvSpPr txBox="1"/>
          <p:nvPr>
            <p:ph idx="4294967295" type="title"/>
          </p:nvPr>
        </p:nvSpPr>
        <p:spPr>
          <a:xfrm>
            <a:off x="185450" y="510852"/>
            <a:ext cx="63912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4000">
                <a:latin typeface="Comfortaa"/>
                <a:ea typeface="Comfortaa"/>
                <a:cs typeface="Comfortaa"/>
                <a:sym typeface="Comfortaa"/>
              </a:rPr>
              <a:t>Juego de Roles/ 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Instrucciones</a:t>
            </a:r>
            <a:br>
              <a:rPr lang="es-CL" sz="400">
                <a:latin typeface="Comfortaa"/>
                <a:ea typeface="Comfortaa"/>
                <a:cs typeface="Comfortaa"/>
                <a:sym typeface="Comfortaa"/>
              </a:rPr>
            </a:b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2" name="Google Shape;682;g2abbcb9bf13_0_7"/>
          <p:cNvSpPr txBox="1"/>
          <p:nvPr/>
        </p:nvSpPr>
        <p:spPr>
          <a:xfrm>
            <a:off x="210388" y="1635401"/>
            <a:ext cx="42732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1- El docente elige </a:t>
            </a:r>
            <a:r>
              <a:rPr b="1"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un área profesional</a:t>
            </a: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, por ejemplo: medicina reconstructiva, terapia ocupacional, arquitectura, asistencia de párvulos, u otra. El curso en conjunto describe las características de esta área profesional.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2- El curso se divide en dos. La mitad serán usuarios y la otra mitad profesionales del área.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Los estudiantes que son usuarios definen individualmente una serie de necesidades que les gustaría satisfacer en relación al área elegida respondiendo a la pregunta: </a:t>
            </a:r>
            <a:r>
              <a:rPr i="1"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¿Qué necesidades tiene un usuario? ¿Que me gustaría obtener de este servicio?</a:t>
            </a:r>
            <a:endParaRPr i="1"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3" name="Google Shape;683;g2abbcb9bf13_0_7"/>
          <p:cNvSpPr txBox="1"/>
          <p:nvPr/>
        </p:nvSpPr>
        <p:spPr>
          <a:xfrm>
            <a:off x="4940002" y="2024735"/>
            <a:ext cx="39936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3- Por su parte, los “profesionales del área” describen individualmente qué necesidades creen que deben satisfacer de los usuarios. 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4- Luego se forman parejas con un “usuario” y un “profesional del área” para conversar acerca de las similitudes y diferencias de sus respuestas.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5.- Cada pareja redacta un propósito del área profesional basándose en el ejercicio realizado.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666666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4" name="Google Shape;684;g2abbcb9bf13_0_7"/>
          <p:cNvPicPr preferRelativeResize="0"/>
          <p:nvPr/>
        </p:nvPicPr>
        <p:blipFill rotWithShape="1">
          <a:blip r:embed="rId3">
            <a:alphaModFix/>
          </a:blip>
          <a:srcRect b="37774" l="25437" r="58040" t="37791"/>
          <a:stretch/>
        </p:blipFill>
        <p:spPr>
          <a:xfrm>
            <a:off x="5841900" y="161325"/>
            <a:ext cx="2189800" cy="18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g2abbcb9bf13_0_39"/>
          <p:cNvPicPr preferRelativeResize="0"/>
          <p:nvPr/>
        </p:nvPicPr>
        <p:blipFill rotWithShape="1">
          <a:blip r:embed="rId3">
            <a:alphaModFix/>
          </a:blip>
          <a:srcRect b="37774" l="25437" r="58040" t="37791"/>
          <a:stretch/>
        </p:blipFill>
        <p:spPr>
          <a:xfrm>
            <a:off x="3499700" y="1652888"/>
            <a:ext cx="2189800" cy="18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2abbcb9bf13_0_39"/>
          <p:cNvSpPr txBox="1"/>
          <p:nvPr/>
        </p:nvSpPr>
        <p:spPr>
          <a:xfrm>
            <a:off x="362100" y="3334138"/>
            <a:ext cx="841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>
                <a:solidFill>
                  <a:schemeClr val="lt1"/>
                </a:solidFill>
                <a:highlight>
                  <a:srgbClr val="666666"/>
                </a:highlight>
                <a:latin typeface="Comfortaa"/>
                <a:ea typeface="Comfortaa"/>
                <a:cs typeface="Comfortaa"/>
                <a:sym typeface="Comfortaa"/>
              </a:rPr>
              <a:t>¿Cuál fue </a:t>
            </a:r>
            <a:endParaRPr sz="6000">
              <a:solidFill>
                <a:schemeClr val="lt1"/>
              </a:solidFill>
              <a:highlight>
                <a:srgbClr val="666666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>
                <a:solidFill>
                  <a:schemeClr val="lt1"/>
                </a:solidFill>
                <a:highlight>
                  <a:srgbClr val="666666"/>
                </a:highlight>
                <a:latin typeface="Comfortaa"/>
                <a:ea typeface="Comfortaa"/>
                <a:cs typeface="Comfortaa"/>
                <a:sym typeface="Comfortaa"/>
              </a:rPr>
              <a:t>el resultado?</a:t>
            </a:r>
            <a:endParaRPr sz="6000">
              <a:solidFill>
                <a:schemeClr val="lt1"/>
              </a:solidFill>
              <a:highlight>
                <a:srgbClr val="666666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2" name="Google Shape;692;g2abbcb9bf13_0_39"/>
          <p:cNvSpPr txBox="1"/>
          <p:nvPr>
            <p:ph idx="4294967295" type="title"/>
          </p:nvPr>
        </p:nvSpPr>
        <p:spPr>
          <a:xfrm>
            <a:off x="2288500" y="1034763"/>
            <a:ext cx="4612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4200">
                <a:latin typeface="Comfortaa"/>
                <a:ea typeface="Comfortaa"/>
                <a:cs typeface="Comfortaa"/>
                <a:sym typeface="Comfortaa"/>
              </a:rPr>
              <a:t>Juego de Roles</a:t>
            </a:r>
            <a:endParaRPr sz="4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a9f74e2c68_0_118"/>
          <p:cNvSpPr txBox="1"/>
          <p:nvPr/>
        </p:nvSpPr>
        <p:spPr>
          <a:xfrm>
            <a:off x="361543" y="1656689"/>
            <a:ext cx="3992400" cy="119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BUSCA INTERNAMENTE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roceso de reflexión y exploración que lleva a la generación de nuevas ideas o soluciones. 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g2a9f74e2c68_0_118"/>
          <p:cNvSpPr txBox="1"/>
          <p:nvPr/>
        </p:nvSpPr>
        <p:spPr>
          <a:xfrm>
            <a:off x="4508951" y="1397200"/>
            <a:ext cx="4273500" cy="152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TENDENCIAS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preferencias o corrientes que decantan hacia un fin específico. Generalmente suelen dejar su marca durante un periodo de tiempo y en un determinado lugar.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g2a9f74e2c68_0_118"/>
          <p:cNvSpPr txBox="1"/>
          <p:nvPr/>
        </p:nvSpPr>
        <p:spPr>
          <a:xfrm>
            <a:off x="361543" y="2997782"/>
            <a:ext cx="3992400" cy="152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SUCESOS INESPERADOS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sucesos que ocurren en los cuales nos podemos ver involucrados y donde de acuerdo a eso surgen oportunidades. Ejemplo: accidentes, desastres naturales, pandemia. </a:t>
            </a:r>
            <a:endParaRPr/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g2a9f74e2c68_0_118"/>
          <p:cNvSpPr txBox="1"/>
          <p:nvPr/>
        </p:nvSpPr>
        <p:spPr>
          <a:xfrm>
            <a:off x="4508950" y="3025524"/>
            <a:ext cx="4273500" cy="125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INCONGRUENCIAS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 observamos que existen brechas o deficiencias entre lo prometido y lo esperado en un producto o servicio.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g2a9f74e2c68_0_118"/>
          <p:cNvSpPr txBox="1"/>
          <p:nvPr/>
        </p:nvSpPr>
        <p:spPr>
          <a:xfrm>
            <a:off x="361543" y="4704706"/>
            <a:ext cx="3992400" cy="125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PROCESOS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cuando reconocemos que existen brechas o ineficiencias en procesos de diversas organizaciones, empresas o servicios.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g2a9f74e2c68_0_118"/>
          <p:cNvSpPr txBox="1"/>
          <p:nvPr/>
        </p:nvSpPr>
        <p:spPr>
          <a:xfrm>
            <a:off x="4508951" y="4399917"/>
            <a:ext cx="4273500" cy="174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CAMBIOS DEMOGRÁFICOS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los cambios que suceden y se relacionan con la edad de la población, con la salud, vivienda, ingresos, entre otros.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4" name="Google Shape;704;g2a9f74e2c68_0_118"/>
          <p:cNvGrpSpPr/>
          <p:nvPr/>
        </p:nvGrpSpPr>
        <p:grpSpPr>
          <a:xfrm>
            <a:off x="6250535" y="5429466"/>
            <a:ext cx="2191721" cy="564523"/>
            <a:chOff x="6022624" y="4052241"/>
            <a:chExt cx="1750296" cy="506344"/>
          </a:xfrm>
        </p:grpSpPr>
        <p:pic>
          <p:nvPicPr>
            <p:cNvPr id="705" name="Google Shape;705;g2a9f74e2c68_0_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53473" y="4140708"/>
              <a:ext cx="279035" cy="403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g2a9f74e2c68_0_1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77453" y="4147457"/>
              <a:ext cx="279035" cy="403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g2a9f74e2c68_0_1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22624" y="4140667"/>
              <a:ext cx="279035" cy="403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g2a9f74e2c68_0_1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90133" y="4128936"/>
              <a:ext cx="279035" cy="403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g2a9f74e2c68_0_1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92900" y="4052241"/>
              <a:ext cx="380020" cy="5063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Estadísticas con relleno sólido" id="710" name="Google Shape;710;g2a9f74e2c68_0_1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9091" y="2441592"/>
            <a:ext cx="510468" cy="386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idente con relleno sólido" id="711" name="Google Shape;711;g2a9f74e2c68_0_1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41450" y="3995137"/>
            <a:ext cx="514269" cy="506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azón" id="712" name="Google Shape;712;g2a9f74e2c68_0_1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1112" y="2344647"/>
            <a:ext cx="544407" cy="505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jora continua con relleno sólido" id="713" name="Google Shape;713;g2a9f74e2c68_0_1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51082" y="3728761"/>
            <a:ext cx="706487" cy="62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ntro de llamadas con relleno sólido" id="714" name="Google Shape;714;g2a9f74e2c68_0_1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91811" y="5445395"/>
            <a:ext cx="538664" cy="49649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2a9f74e2c68_0_118"/>
          <p:cNvSpPr txBox="1"/>
          <p:nvPr/>
        </p:nvSpPr>
        <p:spPr>
          <a:xfrm>
            <a:off x="0" y="171200"/>
            <a:ext cx="91440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¿ CÓMO RECONOCER OPORTUNIDADES?</a:t>
            </a:r>
            <a:endParaRPr b="1" sz="40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a9f74e2c68_0_122"/>
          <p:cNvSpPr txBox="1"/>
          <p:nvPr/>
        </p:nvSpPr>
        <p:spPr>
          <a:xfrm>
            <a:off x="0" y="118825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Para </a:t>
            </a:r>
            <a:r>
              <a:rPr i="1" lang="es-CL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“buscar internamente”</a:t>
            </a: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realizaremos un </a:t>
            </a:r>
            <a:r>
              <a:rPr b="1" i="1"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canvas personal.</a:t>
            </a:r>
            <a:endParaRPr b="1" i="1"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22" name="Google Shape;722;g2a9f74e2c68_0_122"/>
          <p:cNvPicPr preferRelativeResize="0"/>
          <p:nvPr/>
        </p:nvPicPr>
        <p:blipFill rotWithShape="1">
          <a:blip r:embed="rId3">
            <a:alphaModFix/>
          </a:blip>
          <a:srcRect b="12303" l="0" r="0" t="0"/>
          <a:stretch/>
        </p:blipFill>
        <p:spPr>
          <a:xfrm>
            <a:off x="0" y="723325"/>
            <a:ext cx="9144003" cy="53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a9f74e2c68_0_126"/>
          <p:cNvSpPr/>
          <p:nvPr/>
        </p:nvSpPr>
        <p:spPr>
          <a:xfrm>
            <a:off x="285537" y="231304"/>
            <a:ext cx="8567100" cy="57606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TRABAJO EN CLASES /</a:t>
            </a:r>
            <a:endParaRPr b="1" sz="4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Bitácora de registro de actividades </a:t>
            </a:r>
            <a:endParaRPr b="1" sz="2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ACTIVIDAD 1. CANVAS PERSONAL</a:t>
            </a:r>
            <a:r>
              <a:rPr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Trabajo en clases. Individual.</a:t>
            </a:r>
            <a:br>
              <a:rPr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ACTIVIDAD 2. PROPÓSITO GRUPAL.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Trabajo en clases. En equipos. 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9" name="Google Shape;729;g2a9f74e2c68_0_126"/>
          <p:cNvSpPr/>
          <p:nvPr/>
        </p:nvSpPr>
        <p:spPr>
          <a:xfrm>
            <a:off x="7451997" y="447310"/>
            <a:ext cx="1224300" cy="12243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g2a9f74e2c68_0_126"/>
          <p:cNvPicPr preferRelativeResize="0"/>
          <p:nvPr/>
        </p:nvPicPr>
        <p:blipFill rotWithShape="1">
          <a:blip r:embed="rId3">
            <a:alphaModFix/>
          </a:blip>
          <a:srcRect b="23905" l="28407" r="61753" t="43404"/>
          <a:stretch/>
        </p:blipFill>
        <p:spPr>
          <a:xfrm>
            <a:off x="7814162" y="592562"/>
            <a:ext cx="499826" cy="9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g2a9f74e2c68_0_130"/>
          <p:cNvGraphicFramePr/>
          <p:nvPr/>
        </p:nvGraphicFramePr>
        <p:xfrm>
          <a:off x="281286" y="11367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{5F6F3076-5C53-43B2-A46C-C122711FCDF4}</a:tableStyleId>
              </a:tblPr>
              <a:tblGrid>
                <a:gridCol w="3060025"/>
                <a:gridCol w="2788575"/>
                <a:gridCol w="2762600"/>
              </a:tblGrid>
              <a:tr h="742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200" u="none" cap="none" strike="noStrike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¿En qué soy bueno?</a:t>
                      </a:r>
                      <a:endParaRPr i="0" sz="1200" u="none" cap="none" strike="noStrike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200" u="none" cap="none" strike="noStrike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¿Qué me apasiona?. </a:t>
                      </a:r>
                      <a:endParaRPr i="0" sz="2000" u="none" cap="none" strike="noStrike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 anchor="ctr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¿A </a:t>
                      </a:r>
                      <a:r>
                        <a:rPr lang="es-CL" sz="20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quienes</a:t>
                      </a: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prest</a:t>
                      </a:r>
                      <a:r>
                        <a:rPr lang="es-CL" sz="20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o </a:t>
                      </a: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ayud</a:t>
                      </a:r>
                      <a:r>
                        <a:rPr lang="es-CL" sz="20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a</a:t>
                      </a: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a menudo?</a:t>
                      </a:r>
                      <a:endParaRPr i="0" sz="2000" u="none" cap="none" strike="noStrike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 anchor="ctr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</a:tr>
              <a:tr h="114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1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 </a:t>
                      </a:r>
                      <a:endParaRPr i="0" sz="11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282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highlight>
                            <a:srgbClr val="77C6FC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En relación a los cuadros anteriores, ¿Cómo me podría describir en una breve biografía?</a:t>
                      </a:r>
                      <a:endParaRPr i="0" sz="1200" u="none" cap="none" strike="noStrike">
                        <a:solidFill>
                          <a:srgbClr val="FFFFFF"/>
                        </a:solidFill>
                        <a:highlight>
                          <a:srgbClr val="77C6FC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20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 anchor="b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16804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highlight>
                            <a:srgbClr val="77C6FC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 ¿Cuál es mi propósito profesional?</a:t>
                      </a:r>
                      <a:endParaRPr i="0" sz="2000" u="none" cap="none" strike="noStrike">
                        <a:solidFill>
                          <a:srgbClr val="FFFFFF"/>
                        </a:solidFill>
                        <a:highlight>
                          <a:srgbClr val="77C6FC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20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Mi propósito es ayudar a __________(PERSONAS) a_______.(ACCIÓN), </a:t>
                      </a:r>
                      <a:endParaRPr i="0" sz="20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a través de______.(ACTIVIDADES)</a:t>
                      </a:r>
                      <a:endParaRPr i="0" sz="20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37" name="Google Shape;737;g2a9f74e2c68_0_130"/>
          <p:cNvSpPr txBox="1"/>
          <p:nvPr/>
        </p:nvSpPr>
        <p:spPr>
          <a:xfrm>
            <a:off x="281274" y="389800"/>
            <a:ext cx="74256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ACTIVIDAD  1. CANVAS PERSONAL</a:t>
            </a:r>
            <a:endParaRPr b="1" sz="24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>
            <p:ph idx="4294967295" type="title"/>
          </p:nvPr>
        </p:nvSpPr>
        <p:spPr>
          <a:xfrm>
            <a:off x="251527" y="363400"/>
            <a:ext cx="85251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800"/>
              <a:buFont typeface="Barlow Condensed"/>
              <a:buNone/>
            </a:pPr>
            <a:r>
              <a:rPr b="0" lang="es-CL" sz="4800">
                <a:latin typeface="Comfortaa"/>
                <a:ea typeface="Comfortaa"/>
                <a:cs typeface="Comfortaa"/>
                <a:sym typeface="Comfortaa"/>
              </a:rPr>
              <a:t>¿QUÉ APRENDEREMOS </a:t>
            </a:r>
            <a:endParaRPr b="0" sz="4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800"/>
              <a:buFont typeface="Barlow Condensed"/>
              <a:buNone/>
            </a:pPr>
            <a:r>
              <a:rPr b="0" lang="es-CL" sz="4800">
                <a:latin typeface="Comfortaa"/>
                <a:ea typeface="Comfortaa"/>
                <a:cs typeface="Comfortaa"/>
                <a:sym typeface="Comfortaa"/>
              </a:rPr>
              <a:t>EN ESTA ASIGNATURA?</a:t>
            </a:r>
            <a:endParaRPr b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5" name="Google Shape;265;p6"/>
          <p:cNvSpPr txBox="1"/>
          <p:nvPr/>
        </p:nvSpPr>
        <p:spPr>
          <a:xfrm>
            <a:off x="4818707" y="3839098"/>
            <a:ext cx="38883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None/>
            </a:pPr>
            <a:r>
              <a:rPr i="0" lang="es-CL" sz="1800" u="none" cap="none" strike="noStrike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METODOLOGÍAS NECESARIAS QUE NOS PERMITAN LLEVAR A CABO UN EMPRENDIMIENTO.</a:t>
            </a:r>
            <a:endParaRPr i="0" sz="1800" u="none" cap="none" strike="noStrike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" name="Google Shape;266;p6"/>
          <p:cNvSpPr/>
          <p:nvPr/>
        </p:nvSpPr>
        <p:spPr>
          <a:xfrm>
            <a:off x="6149577" y="2536666"/>
            <a:ext cx="1300497" cy="1243145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C58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267" name="Google Shape;267;p6"/>
          <p:cNvSpPr txBox="1"/>
          <p:nvPr/>
        </p:nvSpPr>
        <p:spPr>
          <a:xfrm>
            <a:off x="321008" y="3842162"/>
            <a:ext cx="43167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None/>
            </a:pPr>
            <a:r>
              <a:rPr i="0" lang="es-CL" sz="1800" u="none" cap="none" strike="noStrike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CONCEPTOS FUNDAMENTALES SOBRE EMPRENDIMIENTO E INNOVACIÓN.</a:t>
            </a:r>
            <a:endParaRPr i="0" sz="1800" u="none" cap="none" strike="noStrike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1832922" y="2536666"/>
            <a:ext cx="1300497" cy="1243145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269" name="Google Shape;269;p6"/>
          <p:cNvSpPr txBox="1"/>
          <p:nvPr/>
        </p:nvSpPr>
        <p:spPr>
          <a:xfrm>
            <a:off x="738725" y="5371825"/>
            <a:ext cx="8037900" cy="595200"/>
          </a:xfrm>
          <a:prstGeom prst="rect">
            <a:avLst/>
          </a:pr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2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54 horas de clases </a:t>
            </a:r>
            <a:r>
              <a:rPr lang="es-CL" sz="2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/ </a:t>
            </a:r>
            <a:r>
              <a:rPr b="0" i="0" lang="es-CL" sz="2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6 créditos.</a:t>
            </a:r>
            <a:endParaRPr b="0" i="0" sz="2200" u="none" cap="none" strike="noStrike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a9f74e2c68_0_134"/>
          <p:cNvSpPr txBox="1"/>
          <p:nvPr/>
        </p:nvSpPr>
        <p:spPr>
          <a:xfrm>
            <a:off x="281274" y="829900"/>
            <a:ext cx="8664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En esta actividad cada integrante debe compartir sus Canvas personales para determinar y consensuar cosas en común con el equipo.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744" name="Google Shape;744;g2a9f74e2c68_0_134"/>
          <p:cNvGraphicFramePr/>
          <p:nvPr/>
        </p:nvGraphicFramePr>
        <p:xfrm>
          <a:off x="335119" y="16255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{5F6F3076-5C53-43B2-A46C-C122711FCDF4}</a:tableStyleId>
              </a:tblPr>
              <a:tblGrid>
                <a:gridCol w="3040725"/>
                <a:gridCol w="2771000"/>
                <a:gridCol w="2745200"/>
              </a:tblGrid>
              <a:tr h="968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¿En qué somos buenos?</a:t>
                      </a:r>
                      <a:endParaRPr i="0" sz="1400" u="none" cap="none" strike="noStrike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 anchor="ctr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¿Qué nos apasiona?</a:t>
                      </a:r>
                      <a:endParaRPr i="0" sz="2000" u="none" cap="none" strike="noStrike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 anchor="ctr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¿A quiénes ayudamos a menudo?</a:t>
                      </a:r>
                      <a:endParaRPr i="0" sz="2000" u="none" cap="none" strike="noStrike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 anchor="ctr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</a:tr>
              <a:tr h="60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1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 </a:t>
                      </a:r>
                      <a:endParaRPr i="0" sz="11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090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highlight>
                            <a:srgbClr val="77C6FC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¿Cuáles son las similitudes y diferencias que vemos en nuestros propósitos?</a:t>
                      </a:r>
                      <a:endParaRPr i="0" sz="2000" u="none" cap="none" strike="noStrike">
                        <a:solidFill>
                          <a:srgbClr val="FFFFFF"/>
                        </a:solidFill>
                        <a:highlight>
                          <a:srgbClr val="77C6FC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20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20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16691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20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 </a:t>
                      </a: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highlight>
                            <a:srgbClr val="77C6FC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¿C</a:t>
                      </a:r>
                      <a:r>
                        <a:rPr lang="es-CL" sz="2000">
                          <a:solidFill>
                            <a:srgbClr val="FFFFFF"/>
                          </a:solidFill>
                          <a:highlight>
                            <a:srgbClr val="77C6FC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ual es nuestro</a:t>
                      </a:r>
                      <a:r>
                        <a:rPr i="0" lang="es-CL" sz="2000" u="none" cap="none" strike="noStrike">
                          <a:solidFill>
                            <a:srgbClr val="FFFFFF"/>
                          </a:solidFill>
                          <a:highlight>
                            <a:srgbClr val="77C6FC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 propósito colectivo?</a:t>
                      </a:r>
                      <a:endParaRPr i="0" sz="2000" u="none" cap="none" strike="noStrike">
                        <a:solidFill>
                          <a:srgbClr val="FFFFFF"/>
                        </a:solidFill>
                        <a:highlight>
                          <a:srgbClr val="77C6FC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8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Nuestro propósito es ayudar a _____(PERSONAS) a_____(ACCIÓN), a través de_______(ACTIVIDADES</a:t>
                      </a:r>
                      <a:r>
                        <a:rPr i="0" lang="es-CL" sz="11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)</a:t>
                      </a:r>
                      <a:endParaRPr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45" name="Google Shape;745;g2a9f74e2c68_0_134"/>
          <p:cNvSpPr txBox="1"/>
          <p:nvPr/>
        </p:nvSpPr>
        <p:spPr>
          <a:xfrm>
            <a:off x="281274" y="389800"/>
            <a:ext cx="74256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ACTIVIDAD  2. PROPÓSITO DEL EQUIPO</a:t>
            </a:r>
            <a:endParaRPr b="1" sz="24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oogle Shape;751;g2a9f74e2c68_0_138"/>
          <p:cNvGrpSpPr/>
          <p:nvPr/>
        </p:nvGrpSpPr>
        <p:grpSpPr>
          <a:xfrm>
            <a:off x="407518" y="2125449"/>
            <a:ext cx="2593373" cy="2606998"/>
            <a:chOff x="7098912" y="1969392"/>
            <a:chExt cx="359651" cy="361561"/>
          </a:xfrm>
        </p:grpSpPr>
        <p:sp>
          <p:nvSpPr>
            <p:cNvPr id="752" name="Google Shape;752;g2a9f74e2c68_0_138"/>
            <p:cNvSpPr/>
            <p:nvPr/>
          </p:nvSpPr>
          <p:spPr>
            <a:xfrm>
              <a:off x="7098912" y="2127607"/>
              <a:ext cx="134567" cy="202582"/>
            </a:xfrm>
            <a:custGeom>
              <a:rect b="b" l="l" r="r" t="t"/>
              <a:pathLst>
                <a:path extrusionOk="0" h="6365" w="4228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2a9f74e2c68_0_138"/>
            <p:cNvSpPr/>
            <p:nvPr/>
          </p:nvSpPr>
          <p:spPr>
            <a:xfrm>
              <a:off x="7120141" y="2297184"/>
              <a:ext cx="10662" cy="33005"/>
            </a:xfrm>
            <a:custGeom>
              <a:rect b="b" l="l" r="r" t="t"/>
              <a:pathLst>
                <a:path extrusionOk="0" h="1037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2a9f74e2c68_0_138"/>
            <p:cNvSpPr/>
            <p:nvPr/>
          </p:nvSpPr>
          <p:spPr>
            <a:xfrm>
              <a:off x="7199360" y="2297184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2a9f74e2c68_0_138"/>
            <p:cNvSpPr/>
            <p:nvPr/>
          </p:nvSpPr>
          <p:spPr>
            <a:xfrm>
              <a:off x="7357001" y="2165704"/>
              <a:ext cx="56876" cy="17823"/>
            </a:xfrm>
            <a:custGeom>
              <a:rect b="b" l="l" r="r" t="t"/>
              <a:pathLst>
                <a:path extrusionOk="0" h="560" w="1787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2a9f74e2c68_0_138"/>
            <p:cNvSpPr/>
            <p:nvPr/>
          </p:nvSpPr>
          <p:spPr>
            <a:xfrm>
              <a:off x="7312666" y="2133113"/>
              <a:ext cx="145897" cy="197840"/>
            </a:xfrm>
            <a:custGeom>
              <a:rect b="b" l="l" r="r" t="t"/>
              <a:pathLst>
                <a:path extrusionOk="0" h="6216" w="4584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2a9f74e2c68_0_138"/>
            <p:cNvSpPr/>
            <p:nvPr/>
          </p:nvSpPr>
          <p:spPr>
            <a:xfrm>
              <a:off x="7340324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2a9f74e2c68_0_138"/>
            <p:cNvSpPr/>
            <p:nvPr/>
          </p:nvSpPr>
          <p:spPr>
            <a:xfrm>
              <a:off x="7419511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2a9f74e2c68_0_138"/>
            <p:cNvSpPr/>
            <p:nvPr/>
          </p:nvSpPr>
          <p:spPr>
            <a:xfrm>
              <a:off x="7153878" y="1969392"/>
              <a:ext cx="225498" cy="188355"/>
            </a:xfrm>
            <a:custGeom>
              <a:rect b="b" l="l" r="r" t="t"/>
              <a:pathLst>
                <a:path extrusionOk="0" h="5918" w="7085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2a9f74e2c68_0_138"/>
            <p:cNvSpPr/>
            <p:nvPr/>
          </p:nvSpPr>
          <p:spPr>
            <a:xfrm>
              <a:off x="7193663" y="2003511"/>
              <a:ext cx="27308" cy="10248"/>
            </a:xfrm>
            <a:custGeom>
              <a:rect b="b" l="l" r="r" t="t"/>
              <a:pathLst>
                <a:path extrusionOk="0" h="322" w="85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2a9f74e2c68_0_138"/>
            <p:cNvSpPr/>
            <p:nvPr/>
          </p:nvSpPr>
          <p:spPr>
            <a:xfrm>
              <a:off x="7233065" y="2003511"/>
              <a:ext cx="83802" cy="10248"/>
            </a:xfrm>
            <a:custGeom>
              <a:rect b="b" l="l" r="r" t="t"/>
              <a:pathLst>
                <a:path extrusionOk="0" h="322" w="26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2a9f74e2c68_0_138"/>
            <p:cNvSpPr/>
            <p:nvPr/>
          </p:nvSpPr>
          <p:spPr>
            <a:xfrm>
              <a:off x="7193281" y="2031933"/>
              <a:ext cx="123936" cy="10248"/>
            </a:xfrm>
            <a:custGeom>
              <a:rect b="b" l="l" r="r" t="t"/>
              <a:pathLst>
                <a:path extrusionOk="0" h="322" w="3894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2a9f74e2c68_0_138"/>
            <p:cNvSpPr/>
            <p:nvPr/>
          </p:nvSpPr>
          <p:spPr>
            <a:xfrm>
              <a:off x="7193663" y="2059973"/>
              <a:ext cx="83770" cy="10248"/>
            </a:xfrm>
            <a:custGeom>
              <a:rect b="b" l="l" r="r" t="t"/>
              <a:pathLst>
                <a:path extrusionOk="0" h="322" w="2632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2a9f74e2c68_0_138"/>
            <p:cNvSpPr/>
            <p:nvPr/>
          </p:nvSpPr>
          <p:spPr>
            <a:xfrm>
              <a:off x="7289145" y="2059973"/>
              <a:ext cx="27722" cy="10248"/>
            </a:xfrm>
            <a:custGeom>
              <a:rect b="b" l="l" r="r" t="t"/>
              <a:pathLst>
                <a:path extrusionOk="0" h="322" w="871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g2a9f74e2c68_0_138"/>
          <p:cNvSpPr/>
          <p:nvPr/>
        </p:nvSpPr>
        <p:spPr>
          <a:xfrm>
            <a:off x="3134875" y="2193363"/>
            <a:ext cx="5601600" cy="25392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¿Cuál es el propósito de tu equipo?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6" name="Google Shape;766;g2a9f74e2c68_0_138"/>
          <p:cNvSpPr txBox="1"/>
          <p:nvPr/>
        </p:nvSpPr>
        <p:spPr>
          <a:xfrm>
            <a:off x="152400" y="609600"/>
            <a:ext cx="840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4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Conversemos…</a:t>
            </a:r>
            <a:endParaRPr sz="4400">
              <a:highlight>
                <a:srgbClr val="C582F4"/>
              </a:highlight>
            </a:endParaRPr>
          </a:p>
        </p:txBody>
      </p:sp>
      <p:cxnSp>
        <p:nvCxnSpPr>
          <p:cNvPr id="767" name="Google Shape;767;g2a9f74e2c68_0_138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a9f74e2c68_0_142"/>
          <p:cNvSpPr/>
          <p:nvPr/>
        </p:nvSpPr>
        <p:spPr>
          <a:xfrm>
            <a:off x="237900" y="393950"/>
            <a:ext cx="8668200" cy="55134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0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SEMANA 2</a:t>
            </a:r>
            <a:endParaRPr sz="10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ac290376de_0_215"/>
          <p:cNvSpPr/>
          <p:nvPr/>
        </p:nvSpPr>
        <p:spPr>
          <a:xfrm>
            <a:off x="241350" y="300900"/>
            <a:ext cx="2199000" cy="56469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L" sz="2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</a:t>
            </a:r>
            <a:endParaRPr b="0" i="0" sz="1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EL ENTORNO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Equivale al</a:t>
            </a:r>
            <a:r>
              <a:rPr b="0" i="1" lang="es-CL" sz="1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30% de</a:t>
            </a:r>
            <a:r>
              <a:rPr i="1" lang="es-CL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las notas parciales del semestre.</a:t>
            </a:r>
            <a:endParaRPr b="0" i="0" sz="1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0" name="Google Shape;780;g2ac290376de_0_215"/>
          <p:cNvSpPr/>
          <p:nvPr/>
        </p:nvSpPr>
        <p:spPr>
          <a:xfrm>
            <a:off x="4290925" y="2280700"/>
            <a:ext cx="4188900" cy="263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La bitácora de registro de actividades contiene: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1. Canvas personal.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2. Propósito del equipo.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3. Mapa de contexto.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4. Identificar un problema.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5. Pauta de entrevistas.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6. Perfil de usuario.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7. Mapa de viaje del usuario.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8. Oportunidades para emprender.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1" name="Google Shape;781;g2ac290376de_0_215"/>
          <p:cNvPicPr preferRelativeResize="0"/>
          <p:nvPr/>
        </p:nvPicPr>
        <p:blipFill rotWithShape="1">
          <a:blip r:embed="rId3">
            <a:alphaModFix/>
          </a:blip>
          <a:srcRect b="24575" l="25432" r="58416" t="50659"/>
          <a:stretch/>
        </p:blipFill>
        <p:spPr>
          <a:xfrm>
            <a:off x="6907050" y="2985200"/>
            <a:ext cx="288574" cy="2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g2ac290376de_0_215"/>
          <p:cNvPicPr preferRelativeResize="0"/>
          <p:nvPr/>
        </p:nvPicPr>
        <p:blipFill rotWithShape="1">
          <a:blip r:embed="rId3">
            <a:alphaModFix/>
          </a:blip>
          <a:srcRect b="24575" l="25432" r="58416" t="50659"/>
          <a:stretch/>
        </p:blipFill>
        <p:spPr>
          <a:xfrm>
            <a:off x="7288050" y="3213800"/>
            <a:ext cx="288574" cy="2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2ac290376de_0_215"/>
          <p:cNvSpPr txBox="1"/>
          <p:nvPr/>
        </p:nvSpPr>
        <p:spPr>
          <a:xfrm>
            <a:off x="2612125" y="300900"/>
            <a:ext cx="6401700" cy="5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Exposición sobre el propósito del equipo (de 3 minutos) + Entrega de bitácora de registro de actividades en clases, grupal. </a:t>
            </a:r>
            <a:r>
              <a:rPr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Quiz individual. </a:t>
            </a:r>
            <a:endParaRPr b="1" sz="22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b="1" sz="24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g2a9f74e2c68_0_232"/>
          <p:cNvPicPr preferRelativeResize="0"/>
          <p:nvPr/>
        </p:nvPicPr>
        <p:blipFill rotWithShape="1">
          <a:blip r:embed="rId3">
            <a:alphaModFix/>
          </a:blip>
          <a:srcRect b="15330" l="22456" r="22676" t="25567"/>
          <a:stretch/>
        </p:blipFill>
        <p:spPr>
          <a:xfrm>
            <a:off x="0" y="816160"/>
            <a:ext cx="9144001" cy="553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2a9f74e2c68_0_232"/>
          <p:cNvSpPr txBox="1"/>
          <p:nvPr/>
        </p:nvSpPr>
        <p:spPr>
          <a:xfrm>
            <a:off x="0" y="6251925"/>
            <a:ext cx="9144000" cy="62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* La suma de las tres evaluaciones parciales es un 60% , el examen transversal tiene una ponderación de 40%.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*Cada evaluación requiere de un 60% de logro para alcanzar la nota 4.0.</a:t>
            </a:r>
            <a:endParaRPr i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1" name="Google Shape;791;g2a9f74e2c68_0_232"/>
          <p:cNvSpPr txBox="1"/>
          <p:nvPr/>
        </p:nvSpPr>
        <p:spPr>
          <a:xfrm>
            <a:off x="0" y="457200"/>
            <a:ext cx="91440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EA1 Identifica oportunidades en el entorno</a:t>
            </a:r>
            <a:endParaRPr b="1" sz="1600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92" name="Google Shape;792;g2a9f74e2c68_0_232"/>
          <p:cNvSpPr/>
          <p:nvPr/>
        </p:nvSpPr>
        <p:spPr>
          <a:xfrm>
            <a:off x="1748450" y="20615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93" name="Google Shape;793;g2a9f74e2c68_0_232"/>
          <p:cNvSpPr txBox="1"/>
          <p:nvPr/>
        </p:nvSpPr>
        <p:spPr>
          <a:xfrm>
            <a:off x="1567350" y="19547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EA2 Propone solución innovadora  según especialidad</a:t>
            </a:r>
            <a:endParaRPr b="1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94" name="Google Shape;794;g2a9f74e2c68_0_232"/>
          <p:cNvSpPr/>
          <p:nvPr/>
        </p:nvSpPr>
        <p:spPr>
          <a:xfrm>
            <a:off x="1824650" y="34331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95" name="Google Shape;795;g2a9f74e2c68_0_232"/>
          <p:cNvSpPr/>
          <p:nvPr/>
        </p:nvSpPr>
        <p:spPr>
          <a:xfrm>
            <a:off x="2053250" y="48047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96" name="Google Shape;796;g2a9f74e2c68_0_232"/>
          <p:cNvSpPr txBox="1"/>
          <p:nvPr/>
        </p:nvSpPr>
        <p:spPr>
          <a:xfrm>
            <a:off x="1748450" y="34025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EA3 Crea un modelo de negocio innovador</a:t>
            </a:r>
            <a:endParaRPr b="1">
              <a:solidFill>
                <a:srgbClr val="C582F4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97" name="Google Shape;797;g2a9f74e2c68_0_232"/>
          <p:cNvSpPr txBox="1"/>
          <p:nvPr/>
        </p:nvSpPr>
        <p:spPr>
          <a:xfrm>
            <a:off x="1748450" y="47741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ET Elabora pitch Deck para atraer inversionistas</a:t>
            </a:r>
            <a:endParaRPr b="1">
              <a:solidFill>
                <a:srgbClr val="C582F4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98" name="Google Shape;798;g2a9f74e2c68_0_232"/>
          <p:cNvSpPr txBox="1"/>
          <p:nvPr/>
        </p:nvSpPr>
        <p:spPr>
          <a:xfrm>
            <a:off x="1567350" y="1460650"/>
            <a:ext cx="1115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Conceptos iniciales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99" name="Google Shape;799;g2a9f74e2c68_0_232"/>
          <p:cNvSpPr txBox="1"/>
          <p:nvPr/>
        </p:nvSpPr>
        <p:spPr>
          <a:xfrm>
            <a:off x="3167550" y="14606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Búsqueda de oportunidades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00" name="Google Shape;800;g2a9f74e2c68_0_232"/>
          <p:cNvSpPr txBox="1"/>
          <p:nvPr/>
        </p:nvSpPr>
        <p:spPr>
          <a:xfrm>
            <a:off x="4920150" y="14606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Identificación de usuarios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01" name="Google Shape;801;g2a9f74e2c68_0_232"/>
          <p:cNvSpPr txBox="1"/>
          <p:nvPr/>
        </p:nvSpPr>
        <p:spPr>
          <a:xfrm>
            <a:off x="6459975" y="14606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Evaluar oportunidades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02" name="Google Shape;802;g2a9f74e2c68_0_232"/>
          <p:cNvSpPr txBox="1"/>
          <p:nvPr/>
        </p:nvSpPr>
        <p:spPr>
          <a:xfrm>
            <a:off x="-25450" y="25650"/>
            <a:ext cx="879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Ruta de contenidos:</a:t>
            </a:r>
            <a:endParaRPr b="1" sz="24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g2a9f74e2c68_0_249"/>
          <p:cNvGrpSpPr/>
          <p:nvPr/>
        </p:nvGrpSpPr>
        <p:grpSpPr>
          <a:xfrm>
            <a:off x="-543184" y="3082783"/>
            <a:ext cx="8791427" cy="2468437"/>
            <a:chOff x="950625" y="2546275"/>
            <a:chExt cx="6348976" cy="1782651"/>
          </a:xfrm>
        </p:grpSpPr>
        <p:sp>
          <p:nvSpPr>
            <p:cNvPr id="809" name="Google Shape;809;g2a9f74e2c68_0_249"/>
            <p:cNvSpPr/>
            <p:nvPr/>
          </p:nvSpPr>
          <p:spPr>
            <a:xfrm>
              <a:off x="950625" y="2546275"/>
              <a:ext cx="5856600" cy="134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810" name="Google Shape;810;g2a9f74e2c68_0_249"/>
            <p:cNvSpPr/>
            <p:nvPr/>
          </p:nvSpPr>
          <p:spPr>
            <a:xfrm rot="-1793171">
              <a:off x="5643580" y="2976747"/>
              <a:ext cx="1493742" cy="104985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</p:grpSp>
      <p:sp>
        <p:nvSpPr>
          <p:cNvPr id="811" name="Google Shape;811;g2a9f74e2c68_0_249"/>
          <p:cNvSpPr/>
          <p:nvPr/>
        </p:nvSpPr>
        <p:spPr>
          <a:xfrm>
            <a:off x="237900" y="165350"/>
            <a:ext cx="8668200" cy="10320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SEMANA 2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CL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r>
              <a:rPr lang="es-CL" sz="2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EN EL ENTORNO 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812" name="Google Shape;812;g2a9f74e2c68_0_249"/>
          <p:cNvGrpSpPr/>
          <p:nvPr/>
        </p:nvGrpSpPr>
        <p:grpSpPr>
          <a:xfrm>
            <a:off x="101475" y="1782400"/>
            <a:ext cx="8988575" cy="3617505"/>
            <a:chOff x="25275" y="1782400"/>
            <a:chExt cx="8988575" cy="3617505"/>
          </a:xfrm>
        </p:grpSpPr>
        <p:pic>
          <p:nvPicPr>
            <p:cNvPr id="813" name="Google Shape;813;g2a9f74e2c68_0_249"/>
            <p:cNvPicPr preferRelativeResize="0"/>
            <p:nvPr/>
          </p:nvPicPr>
          <p:blipFill rotWithShape="1">
            <a:blip r:embed="rId3">
              <a:alphaModFix/>
            </a:blip>
            <a:srcRect b="55612" l="13369" r="12562" t="6882"/>
            <a:stretch/>
          </p:blipFill>
          <p:spPr>
            <a:xfrm>
              <a:off x="101875" y="1782400"/>
              <a:ext cx="8911975" cy="253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Google Shape;814;g2a9f74e2c68_0_249"/>
            <p:cNvSpPr/>
            <p:nvPr/>
          </p:nvSpPr>
          <p:spPr>
            <a:xfrm>
              <a:off x="25275" y="2928050"/>
              <a:ext cx="7706700" cy="159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815" name="Google Shape;815;g2a9f74e2c68_0_249"/>
            <p:cNvSpPr/>
            <p:nvPr/>
          </p:nvSpPr>
          <p:spPr>
            <a:xfrm rot="-1803233">
              <a:off x="6304144" y="3551376"/>
              <a:ext cx="1918076" cy="1466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</p:grpSp>
      <p:cxnSp>
        <p:nvCxnSpPr>
          <p:cNvPr id="816" name="Google Shape;816;g2a9f74e2c68_0_249"/>
          <p:cNvCxnSpPr/>
          <p:nvPr/>
        </p:nvCxnSpPr>
        <p:spPr>
          <a:xfrm>
            <a:off x="3814900" y="3140425"/>
            <a:ext cx="0" cy="729900"/>
          </a:xfrm>
          <a:prstGeom prst="straightConnector1">
            <a:avLst/>
          </a:prstGeom>
          <a:noFill/>
          <a:ln cap="flat" cmpd="sng" w="28575">
            <a:solidFill>
              <a:srgbClr val="C582F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17" name="Google Shape;817;g2a9f74e2c68_0_249"/>
          <p:cNvSpPr txBox="1"/>
          <p:nvPr/>
        </p:nvSpPr>
        <p:spPr>
          <a:xfrm>
            <a:off x="1124225" y="3999975"/>
            <a:ext cx="710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OBJETIVO DE LA CLASE 2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Identificar oportunidades desde la especialidad para detectar un problema a investigar.</a:t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a9f74e2c68_0_146"/>
          <p:cNvSpPr txBox="1"/>
          <p:nvPr>
            <p:ph idx="4294967295" type="title"/>
          </p:nvPr>
        </p:nvSpPr>
        <p:spPr>
          <a:xfrm>
            <a:off x="233250" y="701225"/>
            <a:ext cx="86775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rlow Condensed"/>
              <a:buNone/>
            </a:pPr>
            <a:r>
              <a:rPr lang="es-CL" sz="3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Piensa en alguna de estas </a:t>
            </a: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situaciones que te hayan ocurrido</a:t>
            </a:r>
            <a:r>
              <a:rPr lang="es-CL" sz="3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durante la semana: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4" name="Google Shape;824;g2a9f74e2c68_0_146"/>
          <p:cNvSpPr txBox="1"/>
          <p:nvPr>
            <p:ph idx="4294967295" type="subTitle"/>
          </p:nvPr>
        </p:nvSpPr>
        <p:spPr>
          <a:xfrm>
            <a:off x="233275" y="4223699"/>
            <a:ext cx="27363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omfortaa"/>
              <a:buChar char="•"/>
            </a:pPr>
            <a:r>
              <a:rPr i="0" lang="es-CL" sz="2200" u="none" cap="none" strike="noStrike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Una ocasión en que </a:t>
            </a:r>
            <a:r>
              <a:rPr b="1" i="0" lang="es-CL" sz="2200" u="none" cap="none" strike="noStrike">
                <a:solidFill>
                  <a:srgbClr val="00B0F0"/>
                </a:solidFill>
                <a:latin typeface="Comfortaa"/>
                <a:ea typeface="Comfortaa"/>
                <a:cs typeface="Comfortaa"/>
                <a:sym typeface="Comfortaa"/>
              </a:rPr>
              <a:t>perdiste </a:t>
            </a:r>
            <a:r>
              <a:rPr i="0" lang="es-CL" sz="2200" u="none" cap="none" strike="noStrike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mucho </a:t>
            </a:r>
            <a:r>
              <a:rPr b="1" i="0" lang="es-CL" sz="2200" u="none" cap="none" strike="noStrike">
                <a:solidFill>
                  <a:srgbClr val="00B0F0"/>
                </a:solidFill>
                <a:latin typeface="Comfortaa"/>
                <a:ea typeface="Comfortaa"/>
                <a:cs typeface="Comfortaa"/>
                <a:sym typeface="Comfortaa"/>
              </a:rPr>
              <a:t>tiempo.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5" name="Google Shape;825;g2a9f74e2c68_0_146"/>
          <p:cNvSpPr txBox="1"/>
          <p:nvPr>
            <p:ph idx="4294967295" type="subTitle"/>
          </p:nvPr>
        </p:nvSpPr>
        <p:spPr>
          <a:xfrm>
            <a:off x="3185590" y="4202803"/>
            <a:ext cx="27363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omfortaa"/>
              <a:buChar char="•"/>
            </a:pPr>
            <a:r>
              <a:rPr i="0" lang="es-CL" sz="2200" u="none" cap="none" strike="noStrike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Algún proceso que consideraste </a:t>
            </a:r>
            <a:r>
              <a:rPr b="1" i="0" lang="es-CL" sz="2200" u="none" cap="none" strike="noStrike">
                <a:solidFill>
                  <a:srgbClr val="00B0F0"/>
                </a:solidFill>
                <a:latin typeface="Comfortaa"/>
                <a:ea typeface="Comfortaa"/>
                <a:cs typeface="Comfortaa"/>
                <a:sym typeface="Comfortaa"/>
              </a:rPr>
              <a:t>ineficiente.</a:t>
            </a:r>
            <a:r>
              <a:rPr b="1" i="0" lang="es-CL" sz="2200" u="none" cap="none" strike="noStrike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6" name="Google Shape;826;g2a9f74e2c68_0_146"/>
          <p:cNvSpPr txBox="1"/>
          <p:nvPr>
            <p:ph idx="4294967295" type="subTitle"/>
          </p:nvPr>
        </p:nvSpPr>
        <p:spPr>
          <a:xfrm>
            <a:off x="6292625" y="4202800"/>
            <a:ext cx="24999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s-CL" sz="2200" u="none" cap="none" strike="noStrike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Alguna situación que te causó </a:t>
            </a:r>
            <a:r>
              <a:rPr b="1" i="0" lang="es-CL" sz="2200" u="none" cap="none" strike="noStrike">
                <a:solidFill>
                  <a:srgbClr val="00B0F0"/>
                </a:solidFill>
                <a:latin typeface="Comfortaa"/>
                <a:ea typeface="Comfortaa"/>
                <a:cs typeface="Comfortaa"/>
                <a:sym typeface="Comfortaa"/>
              </a:rPr>
              <a:t>molestia</a:t>
            </a:r>
            <a:r>
              <a:rPr b="1" lang="es-CL" sz="2200">
                <a:solidFill>
                  <a:srgbClr val="00B0F0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27" name="Google Shape;827;g2a9f74e2c68_0_146"/>
          <p:cNvPicPr preferRelativeResize="0"/>
          <p:nvPr/>
        </p:nvPicPr>
        <p:blipFill rotWithShape="1">
          <a:blip r:embed="rId3">
            <a:alphaModFix/>
          </a:blip>
          <a:srcRect b="31108" l="23580" r="57341" t="36031"/>
          <a:stretch/>
        </p:blipFill>
        <p:spPr>
          <a:xfrm>
            <a:off x="852613" y="2765513"/>
            <a:ext cx="1527751" cy="14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g2a9f74e2c68_0_146"/>
          <p:cNvPicPr preferRelativeResize="0"/>
          <p:nvPr/>
        </p:nvPicPr>
        <p:blipFill rotWithShape="1">
          <a:blip r:embed="rId4">
            <a:alphaModFix/>
          </a:blip>
          <a:srcRect b="35104" l="22078" r="53645" t="25968"/>
          <a:stretch/>
        </p:blipFill>
        <p:spPr>
          <a:xfrm>
            <a:off x="3751485" y="2765513"/>
            <a:ext cx="1641051" cy="14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g2a9f74e2c68_0_146"/>
          <p:cNvPicPr preferRelativeResize="0"/>
          <p:nvPr/>
        </p:nvPicPr>
        <p:blipFill rotWithShape="1">
          <a:blip r:embed="rId5">
            <a:alphaModFix/>
          </a:blip>
          <a:srcRect b="27118" l="24984" r="57511" t="36535"/>
          <a:stretch/>
        </p:blipFill>
        <p:spPr>
          <a:xfrm>
            <a:off x="6908963" y="2765525"/>
            <a:ext cx="1267214" cy="14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a9f74e2c68_0_305"/>
          <p:cNvSpPr txBox="1"/>
          <p:nvPr/>
        </p:nvSpPr>
        <p:spPr>
          <a:xfrm>
            <a:off x="474068" y="1656689"/>
            <a:ext cx="3992514" cy="119104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BUSCA INTERNAMENTE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roceso de reflexión y exploración que lleva a la generación de nuevas ideas o soluciones. 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g2a9f74e2c68_0_305"/>
          <p:cNvSpPr txBox="1"/>
          <p:nvPr/>
        </p:nvSpPr>
        <p:spPr>
          <a:xfrm>
            <a:off x="4621476" y="1397200"/>
            <a:ext cx="4273500" cy="152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TENDENCIAS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preferencias o corrientes que decantan hacia un fin específico. Generalmente suelen dejar su marca durante un periodo de tiempo y en un determinado lugar.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g2a9f74e2c68_0_305"/>
          <p:cNvSpPr txBox="1"/>
          <p:nvPr/>
        </p:nvSpPr>
        <p:spPr>
          <a:xfrm>
            <a:off x="474068" y="2997782"/>
            <a:ext cx="3992514" cy="152585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SUCESOS INESPERADOS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sucesos que ocurren en los cuales nos podemos ver involucrados y donde de acuerdo a eso surgen oportunidades. Ejemplo: accidentes, desastres naturales, pandemia. </a:t>
            </a:r>
            <a:endParaRPr/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g2a9f74e2c68_0_305"/>
          <p:cNvSpPr txBox="1"/>
          <p:nvPr/>
        </p:nvSpPr>
        <p:spPr>
          <a:xfrm>
            <a:off x="4621475" y="3025524"/>
            <a:ext cx="4273500" cy="125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INCONGRUENCIAS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 observamos que existen brechas o deficiencias entre lo prometido y lo esperado en un producto o servicio.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g2a9f74e2c68_0_305"/>
          <p:cNvSpPr txBox="1"/>
          <p:nvPr/>
        </p:nvSpPr>
        <p:spPr>
          <a:xfrm>
            <a:off x="474068" y="4704706"/>
            <a:ext cx="3992514" cy="125058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PROCESOS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cuando reconocemos que existen brechas o ineficiencias en procesos de diversas organizaciones, empresas o servicios.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2a9f74e2c68_0_305"/>
          <p:cNvSpPr txBox="1"/>
          <p:nvPr/>
        </p:nvSpPr>
        <p:spPr>
          <a:xfrm>
            <a:off x="4621476" y="4399917"/>
            <a:ext cx="4273500" cy="174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CAMBIOS DEMOGRÁFICOS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rPr i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los cambios que suceden y se relacionan con la edad de la población, con la salud, vivienda, ingresos, entre otros.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225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1" name="Google Shape;841;g2a9f74e2c68_0_305"/>
          <p:cNvGrpSpPr/>
          <p:nvPr/>
        </p:nvGrpSpPr>
        <p:grpSpPr>
          <a:xfrm>
            <a:off x="6363060" y="5429466"/>
            <a:ext cx="2191721" cy="564523"/>
            <a:chOff x="6022624" y="4052241"/>
            <a:chExt cx="1750296" cy="506344"/>
          </a:xfrm>
        </p:grpSpPr>
        <p:pic>
          <p:nvPicPr>
            <p:cNvPr id="842" name="Google Shape;842;g2a9f74e2c68_0_3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53473" y="4140708"/>
              <a:ext cx="279035" cy="403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g2a9f74e2c68_0_3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77453" y="4147457"/>
              <a:ext cx="279035" cy="403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g2a9f74e2c68_0_3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22624" y="4140667"/>
              <a:ext cx="279035" cy="403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g2a9f74e2c68_0_3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90133" y="4128936"/>
              <a:ext cx="279035" cy="403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g2a9f74e2c68_0_30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92900" y="4052241"/>
              <a:ext cx="380020" cy="5063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Estadísticas con relleno sólido" id="847" name="Google Shape;847;g2a9f74e2c68_0_3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1616" y="2441592"/>
            <a:ext cx="510468" cy="386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idente con relleno sólido" id="848" name="Google Shape;848;g2a9f74e2c68_0_3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53975" y="3995137"/>
            <a:ext cx="514270" cy="506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azón" id="849" name="Google Shape;849;g2a9f74e2c68_0_3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63637" y="2344647"/>
            <a:ext cx="544408" cy="505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jora continua con relleno sólido" id="850" name="Google Shape;850;g2a9f74e2c68_0_3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63607" y="3728761"/>
            <a:ext cx="706487" cy="62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ntro de llamadas con relleno sólido" id="851" name="Google Shape;851;g2a9f74e2c68_0_3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04336" y="5445395"/>
            <a:ext cx="538664" cy="49649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2a9f74e2c68_0_305"/>
          <p:cNvSpPr txBox="1"/>
          <p:nvPr/>
        </p:nvSpPr>
        <p:spPr>
          <a:xfrm>
            <a:off x="0" y="171200"/>
            <a:ext cx="91440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¿ CÓMO RECONOCER OPORTUNIDADES?</a:t>
            </a:r>
            <a:endParaRPr b="1" sz="40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a9f74e2c68_0_273"/>
          <p:cNvSpPr txBox="1"/>
          <p:nvPr/>
        </p:nvSpPr>
        <p:spPr>
          <a:xfrm>
            <a:off x="227830" y="191425"/>
            <a:ext cx="86502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rgbClr val="C582F4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VEAMOS ALGUNOS EJEMPLOS</a:t>
            </a:r>
            <a:endParaRPr b="1" sz="4000">
              <a:solidFill>
                <a:srgbClr val="C582F4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9" name="Google Shape;859;g2a9f74e2c68_0_273"/>
          <p:cNvSpPr txBox="1"/>
          <p:nvPr/>
        </p:nvSpPr>
        <p:spPr>
          <a:xfrm>
            <a:off x="329675" y="858050"/>
            <a:ext cx="84465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OTRAS FORMAS DE RECONOCER OPORTUNIDADES ES A TRAVÉS DE LAS </a:t>
            </a:r>
            <a:r>
              <a:rPr lang="es-CL" sz="22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TENDENCIAS</a:t>
            </a:r>
            <a:endParaRPr sz="2200"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60" name="Google Shape;860;g2a9f74e2c68_0_273"/>
          <p:cNvPicPr preferRelativeResize="0"/>
          <p:nvPr/>
        </p:nvPicPr>
        <p:blipFill rotWithShape="1">
          <a:blip r:embed="rId3">
            <a:alphaModFix/>
          </a:blip>
          <a:srcRect b="11848" l="0" r="0" t="14783"/>
          <a:stretch/>
        </p:blipFill>
        <p:spPr>
          <a:xfrm>
            <a:off x="-19075" y="1571150"/>
            <a:ext cx="9144003" cy="448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a9f74e2c68_0_220"/>
          <p:cNvSpPr txBox="1"/>
          <p:nvPr/>
        </p:nvSpPr>
        <p:spPr>
          <a:xfrm>
            <a:off x="264238" y="819150"/>
            <a:ext cx="3965100" cy="53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 nivel gubernamental, podemos observar a los países vecinos y los proyectos importantes que han estado llevando a cabo los últimos años.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Nos detendremos hoy a revisar datos acerca de 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CIUDADES INTELIGENTES.</a:t>
            </a:r>
            <a:endParaRPr sz="22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Comfortaa"/>
              <a:buChar char="●"/>
            </a:pPr>
            <a:r>
              <a:rPr b="1"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¿Sabes qué significa que una ciudad sea “inteligente?</a:t>
            </a:r>
            <a:endParaRPr b="1"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Comfortaa"/>
              <a:buChar char="●"/>
            </a:pPr>
            <a:r>
              <a:rPr b="1"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¿Conoces ejemplos?</a:t>
            </a:r>
            <a:endParaRPr b="1"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Revisemos el extracto del documento </a:t>
            </a:r>
            <a:r>
              <a:rPr lang="es-C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El camino de desarrollo de las ciudades inteligentes</a:t>
            </a: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de CEPAL (2022), </a:t>
            </a: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páginas 43 a 46.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67" name="Google Shape;867;g2a9f74e2c68_0_220"/>
          <p:cNvPicPr preferRelativeResize="0"/>
          <p:nvPr/>
        </p:nvPicPr>
        <p:blipFill rotWithShape="1">
          <a:blip r:embed="rId4">
            <a:alphaModFix/>
          </a:blip>
          <a:srcRect b="0" l="3972" r="4064" t="0"/>
          <a:stretch/>
        </p:blipFill>
        <p:spPr>
          <a:xfrm>
            <a:off x="4568050" y="504250"/>
            <a:ext cx="4311701" cy="542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8" name="Google Shape;868;g2a9f74e2c68_0_220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93c58e016_0_454"/>
          <p:cNvSpPr txBox="1"/>
          <p:nvPr/>
        </p:nvSpPr>
        <p:spPr>
          <a:xfrm>
            <a:off x="135800" y="1721200"/>
            <a:ext cx="75711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7C6FC"/>
              </a:buClr>
              <a:buSzPts val="2200"/>
              <a:buFont typeface="Sarala"/>
              <a:buChar char="•"/>
            </a:pPr>
            <a:r>
              <a:rPr b="1" i="0" lang="es-CL" sz="22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Problema:</a:t>
            </a:r>
            <a:r>
              <a:rPr i="0" lang="es-CL" sz="22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i="0" sz="2200">
              <a:solidFill>
                <a:srgbClr val="77C6F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Cómo identificar oportunidades en el entorno.</a:t>
            </a:r>
            <a:endParaRPr sz="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7C6FC"/>
              </a:buClr>
              <a:buSzPts val="2200"/>
              <a:buFont typeface="Sarala"/>
              <a:buChar char="•"/>
            </a:pPr>
            <a:r>
              <a:rPr b="1" i="0" lang="es-CL" sz="22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Usuario:</a:t>
            </a:r>
            <a:r>
              <a:rPr i="0" lang="es-CL" sz="20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i="0" sz="2000">
              <a:solidFill>
                <a:srgbClr val="77C6F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Identificar usuarios vinculados a esos problemas detectados.</a:t>
            </a:r>
            <a:endParaRPr sz="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7C6FC"/>
              </a:buClr>
              <a:buSzPts val="2200"/>
              <a:buFont typeface="Sarala"/>
              <a:buChar char="•"/>
            </a:pPr>
            <a:r>
              <a:rPr b="1" i="0" lang="es-CL" sz="22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Solución: </a:t>
            </a:r>
            <a:endParaRPr b="1" i="0" sz="2200">
              <a:solidFill>
                <a:srgbClr val="77C6F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Generar soluciones a los problemas detectados.</a:t>
            </a:r>
            <a:endParaRPr sz="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7C6FC"/>
              </a:buClr>
              <a:buSzPts val="2200"/>
              <a:buFont typeface="Sarala"/>
              <a:buChar char="•"/>
            </a:pPr>
            <a:r>
              <a:rPr b="1" i="0" lang="es-CL" sz="22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Modelo de negocio:</a:t>
            </a:r>
            <a:r>
              <a:rPr i="0" lang="es-CL" sz="22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i="0" sz="2200">
              <a:solidFill>
                <a:srgbClr val="77C6F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Desarrollar un modelo de negocios.</a:t>
            </a:r>
            <a:endParaRPr sz="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7C6FC"/>
              </a:buClr>
              <a:buSzPts val="2200"/>
              <a:buFont typeface="Sarala"/>
              <a:buChar char="•"/>
            </a:pPr>
            <a:r>
              <a:rPr b="1" i="0" lang="es-CL" sz="22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Comunicación: </a:t>
            </a:r>
            <a:endParaRPr b="1" i="0" sz="2200">
              <a:solidFill>
                <a:srgbClr val="77C6F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Comunicar resultados con Pitch Deck.</a:t>
            </a:r>
            <a:endParaRPr i="0"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6" name="Google Shape;276;g2a93c58e016_0_454"/>
          <p:cNvSpPr txBox="1"/>
          <p:nvPr>
            <p:ph idx="4294967295" type="title"/>
          </p:nvPr>
        </p:nvSpPr>
        <p:spPr>
          <a:xfrm>
            <a:off x="309452" y="299875"/>
            <a:ext cx="85251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800"/>
              <a:buFont typeface="Barlow Condensed"/>
              <a:buNone/>
            </a:pPr>
            <a:r>
              <a:rPr b="0" lang="es-CL" sz="4800">
                <a:latin typeface="Comfortaa"/>
                <a:ea typeface="Comfortaa"/>
                <a:cs typeface="Comfortaa"/>
                <a:sym typeface="Comfortaa"/>
              </a:rPr>
              <a:t>¿QUÉ APRENDEREMOS </a:t>
            </a:r>
            <a:endParaRPr b="0" sz="4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800"/>
              <a:buFont typeface="Barlow Condensed"/>
              <a:buNone/>
            </a:pPr>
            <a:r>
              <a:rPr b="0" lang="es-CL" sz="4800">
                <a:latin typeface="Comfortaa"/>
                <a:ea typeface="Comfortaa"/>
                <a:cs typeface="Comfortaa"/>
                <a:sym typeface="Comfortaa"/>
              </a:rPr>
              <a:t>EN ESTA ASIGNATURA?</a:t>
            </a:r>
            <a:endParaRPr b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7" name="Google Shape;277;g2a93c58e016_0_454"/>
          <p:cNvPicPr preferRelativeResize="0"/>
          <p:nvPr/>
        </p:nvPicPr>
        <p:blipFill rotWithShape="1">
          <a:blip r:embed="rId3">
            <a:alphaModFix/>
          </a:blip>
          <a:srcRect b="25889" l="25993" r="59340" t="47035"/>
          <a:stretch/>
        </p:blipFill>
        <p:spPr>
          <a:xfrm rot="5400000">
            <a:off x="7596376" y="2504400"/>
            <a:ext cx="1341050" cy="13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a93c58e016_0_454"/>
          <p:cNvPicPr preferRelativeResize="0"/>
          <p:nvPr/>
        </p:nvPicPr>
        <p:blipFill rotWithShape="1">
          <a:blip r:embed="rId3">
            <a:alphaModFix/>
          </a:blip>
          <a:srcRect b="25889" l="25993" r="59340" t="47035"/>
          <a:stretch/>
        </p:blipFill>
        <p:spPr>
          <a:xfrm rot="10800000">
            <a:off x="7604676" y="4115550"/>
            <a:ext cx="1341050" cy="13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a9f74e2c68_0_277"/>
          <p:cNvSpPr txBox="1"/>
          <p:nvPr/>
        </p:nvSpPr>
        <p:spPr>
          <a:xfrm>
            <a:off x="328200" y="568100"/>
            <a:ext cx="848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Una </a:t>
            </a:r>
            <a:r>
              <a:rPr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CIUDAD INTELIGENTE</a:t>
            </a:r>
            <a:r>
              <a:rPr lang="es-CL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se define como una </a:t>
            </a:r>
            <a:r>
              <a:rPr b="1" i="1"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ciudad innovadora que usa la información, las tecnologías de la comunicación y otros medios para mejorar la calidad de vida, la eficiencia de los servicios y la competitividad.</a:t>
            </a:r>
            <a:endParaRPr b="1" i="1" sz="2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75" name="Google Shape;875;g2a9f74e2c68_0_277"/>
          <p:cNvPicPr preferRelativeResize="0"/>
          <p:nvPr/>
        </p:nvPicPr>
        <p:blipFill rotWithShape="1">
          <a:blip r:embed="rId3">
            <a:alphaModFix/>
          </a:blip>
          <a:srcRect b="21087" l="0" r="0" t="17000"/>
          <a:stretch/>
        </p:blipFill>
        <p:spPr>
          <a:xfrm>
            <a:off x="0" y="2315800"/>
            <a:ext cx="9115300" cy="37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a9f74e2c68_0_281"/>
          <p:cNvSpPr txBox="1"/>
          <p:nvPr/>
        </p:nvSpPr>
        <p:spPr>
          <a:xfrm>
            <a:off x="260300" y="1128913"/>
            <a:ext cx="4241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3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¿Qué comportamiento reciente, o proyecto futuro detectamos a partir de la lectura, en ciudades de la región, respecto a </a:t>
            </a:r>
            <a:r>
              <a:rPr i="1" lang="es-CL" sz="26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“ciudades inteligentes”</a:t>
            </a:r>
            <a:r>
              <a:rPr i="1" lang="es-CL" sz="23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i="1" sz="23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2" name="Google Shape;882;g2a9f74e2c68_0_281"/>
          <p:cNvSpPr txBox="1"/>
          <p:nvPr/>
        </p:nvSpPr>
        <p:spPr>
          <a:xfrm>
            <a:off x="906650" y="3930600"/>
            <a:ext cx="3594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●"/>
            </a:pPr>
            <a:r>
              <a:rPr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Productos.</a:t>
            </a:r>
            <a:endParaRPr sz="2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●"/>
            </a:pPr>
            <a:r>
              <a:rPr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Servicios.</a:t>
            </a:r>
            <a:endParaRPr sz="2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●"/>
            </a:pPr>
            <a:r>
              <a:rPr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Tecnologías.</a:t>
            </a:r>
            <a:endParaRPr sz="2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●"/>
            </a:pPr>
            <a:r>
              <a:rPr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Necesidades.</a:t>
            </a:r>
            <a:endParaRPr sz="2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●"/>
            </a:pPr>
            <a:r>
              <a:rPr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Comportamientos.</a:t>
            </a:r>
            <a:endParaRPr sz="2200"/>
          </a:p>
        </p:txBody>
      </p:sp>
      <p:pic>
        <p:nvPicPr>
          <p:cNvPr id="883" name="Google Shape;883;g2a9f74e2c68_0_281"/>
          <p:cNvPicPr preferRelativeResize="0"/>
          <p:nvPr/>
        </p:nvPicPr>
        <p:blipFill rotWithShape="1">
          <a:blip r:embed="rId3">
            <a:alphaModFix/>
          </a:blip>
          <a:srcRect b="0" l="5132" r="0" t="0"/>
          <a:stretch/>
        </p:blipFill>
        <p:spPr>
          <a:xfrm>
            <a:off x="4804000" y="0"/>
            <a:ext cx="4339999" cy="609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a9f74e2c68_0_285"/>
          <p:cNvSpPr txBox="1"/>
          <p:nvPr/>
        </p:nvSpPr>
        <p:spPr>
          <a:xfrm>
            <a:off x="144175" y="1184138"/>
            <a:ext cx="4603200" cy="51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 Es una tendencia que se ha convertido en</a:t>
            </a:r>
            <a:r>
              <a:rPr lang="es-CL" sz="18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 paradigma, </a:t>
            </a: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que hoy no podemos dejar de lado,</a:t>
            </a:r>
            <a:r>
              <a:rPr lang="es-CL" sz="16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a la hora de hacer negocios y que está presente entre emprendedores de todo el mundo. Esta fórmula incluye dos metas para las compañías: además del objetivo económico, </a:t>
            </a: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se suman el impacto social y el ambiental. </a:t>
            </a:r>
            <a:endParaRPr sz="1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El concepto se masificó con el término empresas de </a:t>
            </a:r>
            <a:r>
              <a:rPr b="1" lang="es-CL" sz="16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Triple Impacto</a:t>
            </a:r>
            <a:r>
              <a:rPr lang="es-CL" sz="16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 y, detrás de la tendencia, se esconde la necesidad de ser partícipe de un </a:t>
            </a: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desarrollo empresarial sostenible</a:t>
            </a:r>
            <a:r>
              <a:rPr lang="es-CL" sz="16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600">
              <a:solidFill>
                <a:srgbClr val="57575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0" name="Google Shape;890;g2a9f74e2c68_0_285"/>
          <p:cNvSpPr txBox="1"/>
          <p:nvPr/>
        </p:nvSpPr>
        <p:spPr>
          <a:xfrm>
            <a:off x="144175" y="480863"/>
            <a:ext cx="6399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50" lIns="28925" spcFirstLastPara="1" rIns="28925" wrap="square" tIns="14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Otro ejemplo:</a:t>
            </a:r>
            <a:r>
              <a:rPr b="1" lang="es-CL" sz="34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TRIPLE IMPACTO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91" name="Google Shape;891;g2a9f74e2c68_0_285"/>
          <p:cNvPicPr preferRelativeResize="0"/>
          <p:nvPr/>
        </p:nvPicPr>
        <p:blipFill rotWithShape="1">
          <a:blip r:embed="rId3">
            <a:alphaModFix/>
          </a:blip>
          <a:srcRect b="10244" l="28776" r="28653" t="16842"/>
          <a:stretch/>
        </p:blipFill>
        <p:spPr>
          <a:xfrm>
            <a:off x="4747375" y="1344850"/>
            <a:ext cx="4328676" cy="41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a9f74e2c68_0_289"/>
          <p:cNvSpPr/>
          <p:nvPr/>
        </p:nvSpPr>
        <p:spPr>
          <a:xfrm>
            <a:off x="144300" y="2139900"/>
            <a:ext cx="8855400" cy="2578200"/>
          </a:xfrm>
          <a:prstGeom prst="roundRect">
            <a:avLst>
              <a:gd fmla="val 16667" name="adj"/>
            </a:avLst>
          </a:prstGeom>
          <a:solidFill>
            <a:srgbClr val="C58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98" name="Google Shape;898;g2a9f74e2c68_0_289"/>
          <p:cNvSpPr txBox="1"/>
          <p:nvPr>
            <p:ph idx="4294967295" type="subTitle"/>
          </p:nvPr>
        </p:nvSpPr>
        <p:spPr>
          <a:xfrm>
            <a:off x="144295" y="2443010"/>
            <a:ext cx="8136900" cy="21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i="0" lang="es-CL" sz="4400" u="none" cap="none" strike="noStrike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¿Cuáles son las principales tendencias de nuestra especialidad?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899" name="Google Shape;899;g2a9f74e2c68_0_289"/>
          <p:cNvGrpSpPr/>
          <p:nvPr/>
        </p:nvGrpSpPr>
        <p:grpSpPr>
          <a:xfrm>
            <a:off x="8426512" y="4056579"/>
            <a:ext cx="413560" cy="543799"/>
            <a:chOff x="-52074300" y="1911950"/>
            <a:chExt cx="242600" cy="319000"/>
          </a:xfrm>
        </p:grpSpPr>
        <p:sp>
          <p:nvSpPr>
            <p:cNvPr id="900" name="Google Shape;900;g2a9f74e2c68_0_289"/>
            <p:cNvSpPr/>
            <p:nvPr/>
          </p:nvSpPr>
          <p:spPr>
            <a:xfrm>
              <a:off x="-51989225" y="21256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g2a9f74e2c68_0_289"/>
            <p:cNvSpPr/>
            <p:nvPr/>
          </p:nvSpPr>
          <p:spPr>
            <a:xfrm>
              <a:off x="-51998675" y="206237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g2a9f74e2c68_0_289"/>
            <p:cNvSpPr/>
            <p:nvPr/>
          </p:nvSpPr>
          <p:spPr>
            <a:xfrm>
              <a:off x="-51925450" y="20623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g2a9f74e2c68_0_289"/>
            <p:cNvSpPr/>
            <p:nvPr/>
          </p:nvSpPr>
          <p:spPr>
            <a:xfrm>
              <a:off x="-52074300" y="1911950"/>
              <a:ext cx="242600" cy="319000"/>
            </a:xfrm>
            <a:custGeom>
              <a:rect b="b" l="l" r="r" t="t"/>
              <a:pathLst>
                <a:path extrusionOk="0" h="12760" w="9704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g2a9f74e2c68_0_289"/>
          <p:cNvGrpSpPr/>
          <p:nvPr/>
        </p:nvGrpSpPr>
        <p:grpSpPr>
          <a:xfrm>
            <a:off x="4318236" y="4064093"/>
            <a:ext cx="545163" cy="542606"/>
            <a:chOff x="-55620175" y="2686900"/>
            <a:chExt cx="319800" cy="318300"/>
          </a:xfrm>
        </p:grpSpPr>
        <p:sp>
          <p:nvSpPr>
            <p:cNvPr id="905" name="Google Shape;905;g2a9f74e2c68_0_289"/>
            <p:cNvSpPr/>
            <p:nvPr/>
          </p:nvSpPr>
          <p:spPr>
            <a:xfrm>
              <a:off x="-55514650" y="2917925"/>
              <a:ext cx="72500" cy="29775"/>
            </a:xfrm>
            <a:custGeom>
              <a:rect b="b" l="l" r="r" t="t"/>
              <a:pathLst>
                <a:path extrusionOk="0" h="1191" w="290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g2a9f74e2c68_0_289"/>
            <p:cNvSpPr/>
            <p:nvPr/>
          </p:nvSpPr>
          <p:spPr>
            <a:xfrm>
              <a:off x="-5545005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g2a9f74e2c68_0_289"/>
            <p:cNvSpPr/>
            <p:nvPr/>
          </p:nvSpPr>
          <p:spPr>
            <a:xfrm>
              <a:off x="-55524875" y="2855525"/>
              <a:ext cx="18925" cy="17450"/>
            </a:xfrm>
            <a:custGeom>
              <a:rect b="b" l="l" r="r" t="t"/>
              <a:pathLst>
                <a:path extrusionOk="0" h="698" w="757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g2a9f74e2c68_0_289"/>
            <p:cNvSpPr/>
            <p:nvPr/>
          </p:nvSpPr>
          <p:spPr>
            <a:xfrm>
              <a:off x="-55620175" y="2686900"/>
              <a:ext cx="319800" cy="318300"/>
            </a:xfrm>
            <a:custGeom>
              <a:rect b="b" l="l" r="r" t="t"/>
              <a:pathLst>
                <a:path extrusionOk="0" h="12732" w="12792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9" name="Google Shape;909;g2a9f74e2c68_0_289"/>
          <p:cNvGrpSpPr/>
          <p:nvPr/>
        </p:nvGrpSpPr>
        <p:grpSpPr>
          <a:xfrm>
            <a:off x="5489126" y="4060576"/>
            <a:ext cx="476677" cy="539793"/>
            <a:chOff x="-53670800" y="2296300"/>
            <a:chExt cx="279625" cy="316650"/>
          </a:xfrm>
        </p:grpSpPr>
        <p:sp>
          <p:nvSpPr>
            <p:cNvPr id="910" name="Google Shape;910;g2a9f74e2c68_0_289"/>
            <p:cNvSpPr/>
            <p:nvPr/>
          </p:nvSpPr>
          <p:spPr>
            <a:xfrm>
              <a:off x="-53567625" y="25272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g2a9f74e2c68_0_289"/>
            <p:cNvSpPr/>
            <p:nvPr/>
          </p:nvSpPr>
          <p:spPr>
            <a:xfrm>
              <a:off x="-53502250" y="246327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g2a9f74e2c68_0_289"/>
            <p:cNvSpPr/>
            <p:nvPr/>
          </p:nvSpPr>
          <p:spPr>
            <a:xfrm>
              <a:off x="-53577075" y="246327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g2a9f74e2c68_0_289"/>
            <p:cNvSpPr/>
            <p:nvPr/>
          </p:nvSpPr>
          <p:spPr>
            <a:xfrm>
              <a:off x="-5367080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4" name="Google Shape;914;g2a9f74e2c68_0_289"/>
          <p:cNvGrpSpPr/>
          <p:nvPr/>
        </p:nvGrpSpPr>
        <p:grpSpPr>
          <a:xfrm>
            <a:off x="7843125" y="4071069"/>
            <a:ext cx="476719" cy="542265"/>
            <a:chOff x="-52092425" y="2303525"/>
            <a:chExt cx="279650" cy="318100"/>
          </a:xfrm>
        </p:grpSpPr>
        <p:sp>
          <p:nvSpPr>
            <p:cNvPr id="915" name="Google Shape;915;g2a9f74e2c68_0_289"/>
            <p:cNvSpPr/>
            <p:nvPr/>
          </p:nvSpPr>
          <p:spPr>
            <a:xfrm>
              <a:off x="-51989225" y="253595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g2a9f74e2c68_0_289"/>
            <p:cNvSpPr/>
            <p:nvPr/>
          </p:nvSpPr>
          <p:spPr>
            <a:xfrm>
              <a:off x="-52092425" y="2303525"/>
              <a:ext cx="279650" cy="318100"/>
            </a:xfrm>
            <a:custGeom>
              <a:rect b="b" l="l" r="r" t="t"/>
              <a:pathLst>
                <a:path extrusionOk="0" h="12724" w="11186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g2a9f74e2c68_0_289"/>
            <p:cNvSpPr/>
            <p:nvPr/>
          </p:nvSpPr>
          <p:spPr>
            <a:xfrm>
              <a:off x="-51998675" y="2454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g2a9f74e2c68_0_289"/>
            <p:cNvSpPr/>
            <p:nvPr/>
          </p:nvSpPr>
          <p:spPr>
            <a:xfrm>
              <a:off x="-51925450" y="24546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g2a9f74e2c68_0_289"/>
            <p:cNvSpPr/>
            <p:nvPr/>
          </p:nvSpPr>
          <p:spPr>
            <a:xfrm>
              <a:off x="-51981350" y="2472725"/>
              <a:ext cx="55925" cy="55950"/>
            </a:xfrm>
            <a:custGeom>
              <a:rect b="b" l="l" r="r" t="t"/>
              <a:pathLst>
                <a:path extrusionOk="0" h="2238" w="2237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g2a9f74e2c68_0_289"/>
          <p:cNvGrpSpPr/>
          <p:nvPr/>
        </p:nvGrpSpPr>
        <p:grpSpPr>
          <a:xfrm>
            <a:off x="4903681" y="4066904"/>
            <a:ext cx="545163" cy="539793"/>
            <a:chOff x="-55229525" y="2688550"/>
            <a:chExt cx="319800" cy="316650"/>
          </a:xfrm>
        </p:grpSpPr>
        <p:sp>
          <p:nvSpPr>
            <p:cNvPr id="921" name="Google Shape;921;g2a9f74e2c68_0_289"/>
            <p:cNvSpPr/>
            <p:nvPr/>
          </p:nvSpPr>
          <p:spPr>
            <a:xfrm>
              <a:off x="-55104275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g2a9f74e2c68_0_289"/>
            <p:cNvSpPr/>
            <p:nvPr/>
          </p:nvSpPr>
          <p:spPr>
            <a:xfrm>
              <a:off x="-55039700" y="28563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g2a9f74e2c68_0_289"/>
            <p:cNvSpPr/>
            <p:nvPr/>
          </p:nvSpPr>
          <p:spPr>
            <a:xfrm>
              <a:off x="-55113750" y="28563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g2a9f74e2c68_0_289"/>
            <p:cNvSpPr/>
            <p:nvPr/>
          </p:nvSpPr>
          <p:spPr>
            <a:xfrm>
              <a:off x="-55229525" y="2688550"/>
              <a:ext cx="319800" cy="316650"/>
            </a:xfrm>
            <a:custGeom>
              <a:rect b="b" l="l" r="r" t="t"/>
              <a:pathLst>
                <a:path extrusionOk="0" h="12666" w="12792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g2a9f74e2c68_0_289"/>
          <p:cNvGrpSpPr/>
          <p:nvPr/>
        </p:nvGrpSpPr>
        <p:grpSpPr>
          <a:xfrm>
            <a:off x="6035443" y="4057892"/>
            <a:ext cx="543842" cy="542478"/>
            <a:chOff x="-53299850" y="2294725"/>
            <a:chExt cx="319025" cy="318225"/>
          </a:xfrm>
        </p:grpSpPr>
        <p:sp>
          <p:nvSpPr>
            <p:cNvPr id="926" name="Google Shape;926;g2a9f74e2c68_0_289"/>
            <p:cNvSpPr/>
            <p:nvPr/>
          </p:nvSpPr>
          <p:spPr>
            <a:xfrm>
              <a:off x="-53175400" y="25265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g2a9f74e2c68_0_289"/>
            <p:cNvSpPr/>
            <p:nvPr/>
          </p:nvSpPr>
          <p:spPr>
            <a:xfrm>
              <a:off x="-53299850" y="22947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8" name="Google Shape;928;g2a9f74e2c68_0_289"/>
          <p:cNvGrpSpPr/>
          <p:nvPr/>
        </p:nvGrpSpPr>
        <p:grpSpPr>
          <a:xfrm>
            <a:off x="6624083" y="4056574"/>
            <a:ext cx="541114" cy="543799"/>
            <a:chOff x="-52906025" y="2293950"/>
            <a:chExt cx="317425" cy="319000"/>
          </a:xfrm>
        </p:grpSpPr>
        <p:sp>
          <p:nvSpPr>
            <p:cNvPr id="929" name="Google Shape;929;g2a9f74e2c68_0_289"/>
            <p:cNvSpPr/>
            <p:nvPr/>
          </p:nvSpPr>
          <p:spPr>
            <a:xfrm>
              <a:off x="-52783950" y="2526500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g2a9f74e2c68_0_289"/>
            <p:cNvSpPr/>
            <p:nvPr/>
          </p:nvSpPr>
          <p:spPr>
            <a:xfrm>
              <a:off x="-5271857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g2a9f74e2c68_0_289"/>
            <p:cNvSpPr/>
            <p:nvPr/>
          </p:nvSpPr>
          <p:spPr>
            <a:xfrm>
              <a:off x="-52906025" y="2293950"/>
              <a:ext cx="317425" cy="319000"/>
            </a:xfrm>
            <a:custGeom>
              <a:rect b="b" l="l" r="r" t="t"/>
              <a:pathLst>
                <a:path extrusionOk="0" h="12760" w="12697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g2a9f74e2c68_0_289"/>
          <p:cNvGrpSpPr/>
          <p:nvPr/>
        </p:nvGrpSpPr>
        <p:grpSpPr>
          <a:xfrm>
            <a:off x="7226222" y="4059259"/>
            <a:ext cx="510259" cy="541114"/>
            <a:chOff x="-52505925" y="2295525"/>
            <a:chExt cx="299325" cy="317425"/>
          </a:xfrm>
        </p:grpSpPr>
        <p:sp>
          <p:nvSpPr>
            <p:cNvPr id="933" name="Google Shape;933;g2a9f74e2c68_0_289"/>
            <p:cNvSpPr/>
            <p:nvPr/>
          </p:nvSpPr>
          <p:spPr>
            <a:xfrm>
              <a:off x="-52401950" y="2526500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g2a9f74e2c68_0_289"/>
            <p:cNvSpPr/>
            <p:nvPr/>
          </p:nvSpPr>
          <p:spPr>
            <a:xfrm>
              <a:off x="-52411400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g2a9f74e2c68_0_289"/>
            <p:cNvSpPr/>
            <p:nvPr/>
          </p:nvSpPr>
          <p:spPr>
            <a:xfrm>
              <a:off x="-5233657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g2a9f74e2c68_0_289"/>
            <p:cNvSpPr/>
            <p:nvPr/>
          </p:nvSpPr>
          <p:spPr>
            <a:xfrm>
              <a:off x="-52505925" y="2295525"/>
              <a:ext cx="299325" cy="317425"/>
            </a:xfrm>
            <a:custGeom>
              <a:rect b="b" l="l" r="r" t="t"/>
              <a:pathLst>
                <a:path extrusionOk="0" h="12697" w="11973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7" name="Google Shape;937;g2a9f74e2c68_0_289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a9f74e2c68_0_293"/>
          <p:cNvSpPr txBox="1"/>
          <p:nvPr/>
        </p:nvSpPr>
        <p:spPr>
          <a:xfrm>
            <a:off x="190032" y="790465"/>
            <a:ext cx="4669500" cy="6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Mapa de contexto</a:t>
            </a:r>
            <a:endParaRPr sz="24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Es una herramienta que permite trazar las tendencias con el equipo y compartir diferentes perspectivas. 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Nos permite encontrar oportunidades de mejora.</a:t>
            </a:r>
            <a:endParaRPr sz="20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  <a:t>Ayuda a identificar las tendencias actuales, pero también </a:t>
            </a: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mirar a futuro y pensar </a:t>
            </a: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¿qué podría suceder en unos años más en este ámbito?</a:t>
            </a:r>
            <a:endParaRPr b="1" sz="22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44" name="Google Shape;944;g2a9f74e2c68_0_293"/>
          <p:cNvSpPr txBox="1"/>
          <p:nvPr/>
        </p:nvSpPr>
        <p:spPr>
          <a:xfrm>
            <a:off x="107301" y="547725"/>
            <a:ext cx="87018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HERRAMIENTAS PARA IDENTIFICAR TENDENCIAS</a:t>
            </a:r>
            <a:endParaRPr b="1" sz="24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945" name="Google Shape;945;g2a9f74e2c68_0_293"/>
          <p:cNvGrpSpPr/>
          <p:nvPr/>
        </p:nvGrpSpPr>
        <p:grpSpPr>
          <a:xfrm>
            <a:off x="4175876" y="2355943"/>
            <a:ext cx="4778642" cy="2770061"/>
            <a:chOff x="1397225" y="1410350"/>
            <a:chExt cx="4786300" cy="2774500"/>
          </a:xfrm>
        </p:grpSpPr>
        <p:grpSp>
          <p:nvGrpSpPr>
            <p:cNvPr id="946" name="Google Shape;946;g2a9f74e2c68_0_293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947" name="Google Shape;947;g2a9f74e2c68_0_293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  <p:sp>
            <p:nvSpPr>
              <p:cNvPr id="948" name="Google Shape;948;g2a9f74e2c68_0_293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g2a9f74e2c68_0_293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950" name="Google Shape;950;g2a9f74e2c68_0_293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  <p:grpSp>
            <p:nvGrpSpPr>
              <p:cNvPr id="951" name="Google Shape;951;g2a9f74e2c68_0_293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952" name="Google Shape;952;g2a9f74e2c68_0_293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77C6FC"/>
                </a:solidFill>
                <a:ln>
                  <a:noFill/>
                </a:ln>
              </p:spPr>
            </p:sp>
            <p:sp>
              <p:nvSpPr>
                <p:cNvPr id="953" name="Google Shape;953;g2a9f74e2c68_0_293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77C6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49494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g2a9f74e2c68_0_293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77C6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49494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g2a9f74e2c68_0_293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77C6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49494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g2a9f74e2c68_0_293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77C6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49494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g2a9f74e2c68_0_293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77C6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49494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58" name="Google Shape;958;g2a9f74e2c68_0_293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959" name="Google Shape;959;g2a9f74e2c68_0_293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  <p:sp>
            <p:nvSpPr>
              <p:cNvPr id="960" name="Google Shape;960;g2a9f74e2c68_0_293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g2a9f74e2c68_0_293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962" name="Google Shape;962;g2a9f74e2c68_0_293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  <p:sp>
            <p:nvSpPr>
              <p:cNvPr id="963" name="Google Shape;963;g2a9f74e2c68_0_293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g2a9f74e2c68_0_293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g2a9f74e2c68_0_293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g2a9f74e2c68_0_293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g2a9f74e2c68_0_293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g2a9f74e2c68_0_293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969" name="Google Shape;969;g2a9f74e2c68_0_293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g2a9f74e2c68_0_293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</p:grpSp>
        <p:grpSp>
          <p:nvGrpSpPr>
            <p:cNvPr id="971" name="Google Shape;971;g2a9f74e2c68_0_293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972" name="Google Shape;972;g2a9f74e2c68_0_293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g2a9f74e2c68_0_293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  <p:sp>
            <p:nvSpPr>
              <p:cNvPr id="974" name="Google Shape;974;g2a9f74e2c68_0_293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</p:grpSp>
        <p:grpSp>
          <p:nvGrpSpPr>
            <p:cNvPr id="975" name="Google Shape;975;g2a9f74e2c68_0_293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976" name="Google Shape;976;g2a9f74e2c68_0_293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g2a9f74e2c68_0_293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</p:grpSp>
        <p:grpSp>
          <p:nvGrpSpPr>
            <p:cNvPr id="978" name="Google Shape;978;g2a9f74e2c68_0_293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979" name="Google Shape;979;g2a9f74e2c68_0_293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  <p:sp>
            <p:nvSpPr>
              <p:cNvPr id="980" name="Google Shape;980;g2a9f74e2c68_0_293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1" name="Google Shape;981;g2a9f74e2c68_0_293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982" name="Google Shape;982;g2a9f74e2c68_0_293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  <p:grpSp>
            <p:nvGrpSpPr>
              <p:cNvPr id="983" name="Google Shape;983;g2a9f74e2c68_0_293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984" name="Google Shape;984;g2a9f74e2c68_0_293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77C6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49494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g2a9f74e2c68_0_293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77C6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49494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86" name="Google Shape;986;g2a9f74e2c68_0_293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987" name="Google Shape;987;g2a9f74e2c68_0_293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  <p:sp>
            <p:nvSpPr>
              <p:cNvPr id="988" name="Google Shape;988;g2a9f74e2c68_0_293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g2a9f74e2c68_0_293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990" name="Google Shape;990;g2a9f74e2c68_0_293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  <p:sp>
            <p:nvSpPr>
              <p:cNvPr id="991" name="Google Shape;991;g2a9f74e2c68_0_293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g2a9f74e2c68_0_293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993" name="Google Shape;993;g2a9f74e2c68_0_293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</p:sp>
          <p:sp>
            <p:nvSpPr>
              <p:cNvPr id="994" name="Google Shape;994;g2a9f74e2c68_0_293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5" name="Google Shape;995;g2a9f74e2c68_0_293"/>
            <p:cNvSpPr/>
            <p:nvPr/>
          </p:nvSpPr>
          <p:spPr>
            <a:xfrm>
              <a:off x="2736350" y="2969700"/>
              <a:ext cx="39250" cy="1205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g2a9f74e2c68_0_293"/>
            <p:cNvSpPr/>
            <p:nvPr/>
          </p:nvSpPr>
          <p:spPr>
            <a:xfrm>
              <a:off x="2668350" y="2948250"/>
              <a:ext cx="55475" cy="36625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g2a9f74e2c68_0_293"/>
            <p:cNvSpPr/>
            <p:nvPr/>
          </p:nvSpPr>
          <p:spPr>
            <a:xfrm>
              <a:off x="2980100" y="1451675"/>
              <a:ext cx="608375" cy="778925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8" name="Google Shape;998;g2a9f74e2c68_0_293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999" name="Google Shape;999;g2a9f74e2c68_0_293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g2a9f74e2c68_0_293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g2a9f74e2c68_0_293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g2a9f74e2c68_0_293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g2a9f74e2c68_0_293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g2a9f74e2c68_0_293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g2a9f74e2c68_0_293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g2a9f74e2c68_0_293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g2a9f74e2c68_0_293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g2a9f74e2c68_0_293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g2a9f74e2c68_0_293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g2a9f74e2c68_0_293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g2a9f74e2c68_0_293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g2a9f74e2c68_0_293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g2a9f74e2c68_0_293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g2a9f74e2c68_0_293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5" name="Google Shape;1015;g2a9f74e2c68_0_293"/>
            <p:cNvSpPr/>
            <p:nvPr/>
          </p:nvSpPr>
          <p:spPr>
            <a:xfrm>
              <a:off x="2577325" y="2970225"/>
              <a:ext cx="32450" cy="1310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g2a9f74e2c68_0_293"/>
            <p:cNvSpPr/>
            <p:nvPr/>
          </p:nvSpPr>
          <p:spPr>
            <a:xfrm>
              <a:off x="2632250" y="2947725"/>
              <a:ext cx="41350" cy="29325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g2a9f74e2c68_0_293"/>
            <p:cNvSpPr/>
            <p:nvPr/>
          </p:nvSpPr>
          <p:spPr>
            <a:xfrm>
              <a:off x="2485775" y="2895925"/>
              <a:ext cx="153825" cy="5495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g2a9f74e2c68_0_293"/>
            <p:cNvSpPr/>
            <p:nvPr/>
          </p:nvSpPr>
          <p:spPr>
            <a:xfrm>
              <a:off x="2901125" y="4083350"/>
              <a:ext cx="39250" cy="22525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g2a9f74e2c68_0_293"/>
            <p:cNvSpPr/>
            <p:nvPr/>
          </p:nvSpPr>
          <p:spPr>
            <a:xfrm>
              <a:off x="2506700" y="3102550"/>
              <a:ext cx="80075" cy="36650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g2a9f74e2c68_0_293"/>
            <p:cNvSpPr/>
            <p:nvPr/>
          </p:nvSpPr>
          <p:spPr>
            <a:xfrm>
              <a:off x="2464350" y="3080075"/>
              <a:ext cx="48650" cy="45525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g2a9f74e2c68_0_293"/>
            <p:cNvSpPr/>
            <p:nvPr/>
          </p:nvSpPr>
          <p:spPr>
            <a:xfrm>
              <a:off x="2438700" y="3020425"/>
              <a:ext cx="67500" cy="66975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g2a9f74e2c68_0_293"/>
            <p:cNvSpPr/>
            <p:nvPr/>
          </p:nvSpPr>
          <p:spPr>
            <a:xfrm>
              <a:off x="2416725" y="3006825"/>
              <a:ext cx="91575" cy="46050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g2a9f74e2c68_0_293"/>
            <p:cNvSpPr/>
            <p:nvPr/>
          </p:nvSpPr>
          <p:spPr>
            <a:xfrm>
              <a:off x="2404175" y="3031950"/>
              <a:ext cx="36125" cy="20925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g2a9f74e2c68_0_293"/>
            <p:cNvSpPr/>
            <p:nvPr/>
          </p:nvSpPr>
          <p:spPr>
            <a:xfrm>
              <a:off x="2420400" y="2972825"/>
              <a:ext cx="16750" cy="36650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g2a9f74e2c68_0_293"/>
            <p:cNvSpPr/>
            <p:nvPr/>
          </p:nvSpPr>
          <p:spPr>
            <a:xfrm>
              <a:off x="2374900" y="2981200"/>
              <a:ext cx="59650" cy="6280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g2a9f74e2c68_0_293"/>
            <p:cNvSpPr/>
            <p:nvPr/>
          </p:nvSpPr>
          <p:spPr>
            <a:xfrm>
              <a:off x="2050050" y="2725400"/>
              <a:ext cx="412225" cy="305525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g2a9f74e2c68_0_293"/>
            <p:cNvSpPr/>
            <p:nvPr/>
          </p:nvSpPr>
          <p:spPr>
            <a:xfrm>
              <a:off x="2916800" y="3161675"/>
              <a:ext cx="40825" cy="58600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g2a9f74e2c68_0_293"/>
            <p:cNvSpPr/>
            <p:nvPr/>
          </p:nvSpPr>
          <p:spPr>
            <a:xfrm>
              <a:off x="2866075" y="3155900"/>
              <a:ext cx="58075" cy="6332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g2a9f74e2c68_0_293"/>
            <p:cNvSpPr/>
            <p:nvPr/>
          </p:nvSpPr>
          <p:spPr>
            <a:xfrm>
              <a:off x="2816900" y="3119825"/>
              <a:ext cx="72725" cy="109350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g2a9f74e2c68_0_293"/>
            <p:cNvSpPr/>
            <p:nvPr/>
          </p:nvSpPr>
          <p:spPr>
            <a:xfrm>
              <a:off x="2646900" y="3064375"/>
              <a:ext cx="192000" cy="17265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g2a9f74e2c68_0_293"/>
            <p:cNvSpPr/>
            <p:nvPr/>
          </p:nvSpPr>
          <p:spPr>
            <a:xfrm>
              <a:off x="2561625" y="3060700"/>
              <a:ext cx="173700" cy="247450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g2a9f74e2c68_0_293"/>
            <p:cNvSpPr/>
            <p:nvPr/>
          </p:nvSpPr>
          <p:spPr>
            <a:xfrm>
              <a:off x="2531825" y="3224950"/>
              <a:ext cx="85800" cy="9420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g2a9f74e2c68_0_293"/>
            <p:cNvSpPr/>
            <p:nvPr/>
          </p:nvSpPr>
          <p:spPr>
            <a:xfrm>
              <a:off x="2527100" y="3246400"/>
              <a:ext cx="186250" cy="274650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g2a9f74e2c68_0_293"/>
            <p:cNvSpPr/>
            <p:nvPr/>
          </p:nvSpPr>
          <p:spPr>
            <a:xfrm>
              <a:off x="2700250" y="3389200"/>
              <a:ext cx="179975" cy="2009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g2a9f74e2c68_0_293"/>
            <p:cNvSpPr/>
            <p:nvPr/>
          </p:nvSpPr>
          <p:spPr>
            <a:xfrm>
              <a:off x="2809050" y="3531500"/>
              <a:ext cx="123475" cy="130275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g2a9f74e2c68_0_293"/>
            <p:cNvSpPr/>
            <p:nvPr/>
          </p:nvSpPr>
          <p:spPr>
            <a:xfrm>
              <a:off x="2884375" y="3700450"/>
              <a:ext cx="73250" cy="83200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7" name="Google Shape;1037;g2a9f74e2c68_0_293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1038" name="Google Shape;1038;g2a9f74e2c68_0_293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g2a9f74e2c68_0_293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0" name="Google Shape;1040;g2a9f74e2c68_0_293"/>
            <p:cNvSpPr/>
            <p:nvPr/>
          </p:nvSpPr>
          <p:spPr>
            <a:xfrm>
              <a:off x="5404100" y="2847275"/>
              <a:ext cx="26175" cy="61250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1" name="Google Shape;1041;g2a9f74e2c68_0_293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1042" name="Google Shape;1042;g2a9f74e2c68_0_293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g2a9f74e2c68_0_293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g2a9f74e2c68_0_293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g2a9f74e2c68_0_293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6" name="Google Shape;1046;g2a9f74e2c68_0_293"/>
            <p:cNvSpPr/>
            <p:nvPr/>
          </p:nvSpPr>
          <p:spPr>
            <a:xfrm>
              <a:off x="5511350" y="2436650"/>
              <a:ext cx="175250" cy="3071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g2a9f74e2c68_0_293"/>
            <p:cNvSpPr/>
            <p:nvPr/>
          </p:nvSpPr>
          <p:spPr>
            <a:xfrm>
              <a:off x="5440200" y="2597250"/>
              <a:ext cx="60175" cy="83725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g2a9f74e2c68_0_293"/>
            <p:cNvSpPr/>
            <p:nvPr/>
          </p:nvSpPr>
          <p:spPr>
            <a:xfrm>
              <a:off x="5410900" y="2501000"/>
              <a:ext cx="68550" cy="117725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g2a9f74e2c68_0_293"/>
            <p:cNvSpPr/>
            <p:nvPr/>
          </p:nvSpPr>
          <p:spPr>
            <a:xfrm>
              <a:off x="4855375" y="2348250"/>
              <a:ext cx="444650" cy="209800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g2a9f74e2c68_0_293"/>
            <p:cNvSpPr/>
            <p:nvPr/>
          </p:nvSpPr>
          <p:spPr>
            <a:xfrm>
              <a:off x="5730000" y="3287725"/>
              <a:ext cx="141250" cy="120875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g2a9f74e2c68_0_293"/>
            <p:cNvSpPr/>
            <p:nvPr/>
          </p:nvSpPr>
          <p:spPr>
            <a:xfrm>
              <a:off x="5413525" y="2961325"/>
              <a:ext cx="115100" cy="200900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g2a9f74e2c68_0_293"/>
            <p:cNvSpPr/>
            <p:nvPr/>
          </p:nvSpPr>
          <p:spPr>
            <a:xfrm>
              <a:off x="5472625" y="3375600"/>
              <a:ext cx="56000" cy="29325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3" name="Google Shape;1053;g2a9f74e2c68_0_293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1054" name="Google Shape;1054;g2a9f74e2c68_0_293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g2a9f74e2c68_0_293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g2a9f74e2c68_0_293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g2a9f74e2c68_0_293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8" name="Google Shape;1058;g2a9f74e2c68_0_293"/>
            <p:cNvSpPr/>
            <p:nvPr/>
          </p:nvSpPr>
          <p:spPr>
            <a:xfrm>
              <a:off x="5139425" y="3145975"/>
              <a:ext cx="62800" cy="8215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g2a9f74e2c68_0_293"/>
            <p:cNvSpPr/>
            <p:nvPr/>
          </p:nvSpPr>
          <p:spPr>
            <a:xfrm>
              <a:off x="5279075" y="3142825"/>
              <a:ext cx="137075" cy="9262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g2a9f74e2c68_0_293"/>
            <p:cNvSpPr/>
            <p:nvPr/>
          </p:nvSpPr>
          <p:spPr>
            <a:xfrm>
              <a:off x="5150925" y="2887575"/>
              <a:ext cx="119300" cy="230700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g2a9f74e2c68_0_293"/>
            <p:cNvSpPr/>
            <p:nvPr/>
          </p:nvSpPr>
          <p:spPr>
            <a:xfrm>
              <a:off x="5166625" y="3025150"/>
              <a:ext cx="75875" cy="6540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g2a9f74e2c68_0_293"/>
            <p:cNvSpPr/>
            <p:nvPr/>
          </p:nvSpPr>
          <p:spPr>
            <a:xfrm>
              <a:off x="5123725" y="2903250"/>
              <a:ext cx="117200" cy="135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g2a9f74e2c68_0_293"/>
            <p:cNvSpPr/>
            <p:nvPr/>
          </p:nvSpPr>
          <p:spPr>
            <a:xfrm>
              <a:off x="5089200" y="2934650"/>
              <a:ext cx="121900" cy="227050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g2a9f74e2c68_0_293"/>
            <p:cNvSpPr/>
            <p:nvPr/>
          </p:nvSpPr>
          <p:spPr>
            <a:xfrm>
              <a:off x="5009700" y="2810675"/>
              <a:ext cx="128175" cy="288250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g2a9f74e2c68_0_293"/>
            <p:cNvSpPr/>
            <p:nvPr/>
          </p:nvSpPr>
          <p:spPr>
            <a:xfrm>
              <a:off x="4941700" y="2836825"/>
              <a:ext cx="74300" cy="95750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g2a9f74e2c68_0_293"/>
            <p:cNvSpPr/>
            <p:nvPr/>
          </p:nvSpPr>
          <p:spPr>
            <a:xfrm>
              <a:off x="3787225" y="2293850"/>
              <a:ext cx="55475" cy="6802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g2a9f74e2c68_0_293"/>
            <p:cNvSpPr/>
            <p:nvPr/>
          </p:nvSpPr>
          <p:spPr>
            <a:xfrm>
              <a:off x="3743300" y="1958025"/>
              <a:ext cx="290325" cy="33742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g2a9f74e2c68_0_293"/>
            <p:cNvSpPr/>
            <p:nvPr/>
          </p:nvSpPr>
          <p:spPr>
            <a:xfrm>
              <a:off x="3823325" y="2021850"/>
              <a:ext cx="143875" cy="324875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g2a9f74e2c68_0_293"/>
            <p:cNvSpPr/>
            <p:nvPr/>
          </p:nvSpPr>
          <p:spPr>
            <a:xfrm>
              <a:off x="3976075" y="2250975"/>
              <a:ext cx="57550" cy="52325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g2a9f74e2c68_0_293"/>
            <p:cNvSpPr/>
            <p:nvPr/>
          </p:nvSpPr>
          <p:spPr>
            <a:xfrm>
              <a:off x="3949400" y="2288625"/>
              <a:ext cx="91550" cy="49725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g2a9f74e2c68_0_293"/>
            <p:cNvSpPr/>
            <p:nvPr/>
          </p:nvSpPr>
          <p:spPr>
            <a:xfrm>
              <a:off x="3952525" y="2322625"/>
              <a:ext cx="71175" cy="52325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g2a9f74e2c68_0_293"/>
            <p:cNvSpPr/>
            <p:nvPr/>
          </p:nvSpPr>
          <p:spPr>
            <a:xfrm>
              <a:off x="3986525" y="2326300"/>
              <a:ext cx="120875" cy="93650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g2a9f74e2c68_0_293"/>
            <p:cNvSpPr/>
            <p:nvPr/>
          </p:nvSpPr>
          <p:spPr>
            <a:xfrm>
              <a:off x="3903350" y="2478500"/>
              <a:ext cx="83200" cy="53900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g2a9f74e2c68_0_293"/>
            <p:cNvSpPr/>
            <p:nvPr/>
          </p:nvSpPr>
          <p:spPr>
            <a:xfrm>
              <a:off x="3910150" y="2462825"/>
              <a:ext cx="71700" cy="31400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g2a9f74e2c68_0_293"/>
            <p:cNvSpPr/>
            <p:nvPr/>
          </p:nvSpPr>
          <p:spPr>
            <a:xfrm>
              <a:off x="3947825" y="2585750"/>
              <a:ext cx="27225" cy="52325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g2a9f74e2c68_0_293"/>
            <p:cNvSpPr/>
            <p:nvPr/>
          </p:nvSpPr>
          <p:spPr>
            <a:xfrm>
              <a:off x="3934750" y="2566400"/>
              <a:ext cx="26175" cy="32975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g2a9f74e2c68_0_293"/>
            <p:cNvSpPr/>
            <p:nvPr/>
          </p:nvSpPr>
          <p:spPr>
            <a:xfrm>
              <a:off x="3895525" y="2538675"/>
              <a:ext cx="54425" cy="4762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g2a9f74e2c68_0_293"/>
            <p:cNvSpPr/>
            <p:nvPr/>
          </p:nvSpPr>
          <p:spPr>
            <a:xfrm>
              <a:off x="3865700" y="2510950"/>
              <a:ext cx="42400" cy="26700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g2a9f74e2c68_0_293"/>
            <p:cNvSpPr/>
            <p:nvPr/>
          </p:nvSpPr>
          <p:spPr>
            <a:xfrm>
              <a:off x="3811300" y="2470650"/>
              <a:ext cx="99925" cy="48150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g2a9f74e2c68_0_293"/>
            <p:cNvSpPr/>
            <p:nvPr/>
          </p:nvSpPr>
          <p:spPr>
            <a:xfrm>
              <a:off x="3867800" y="2355575"/>
              <a:ext cx="132350" cy="111450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g2a9f74e2c68_0_293"/>
            <p:cNvSpPr/>
            <p:nvPr/>
          </p:nvSpPr>
          <p:spPr>
            <a:xfrm>
              <a:off x="3841625" y="2432475"/>
              <a:ext cx="105700" cy="46050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g2a9f74e2c68_0_293"/>
            <p:cNvSpPr/>
            <p:nvPr/>
          </p:nvSpPr>
          <p:spPr>
            <a:xfrm>
              <a:off x="3759500" y="2356100"/>
              <a:ext cx="120350" cy="143875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g2a9f74e2c68_0_293"/>
            <p:cNvSpPr/>
            <p:nvPr/>
          </p:nvSpPr>
          <p:spPr>
            <a:xfrm>
              <a:off x="3727600" y="2387500"/>
              <a:ext cx="51800" cy="47100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g2a9f74e2c68_0_293"/>
            <p:cNvSpPr/>
            <p:nvPr/>
          </p:nvSpPr>
          <p:spPr>
            <a:xfrm>
              <a:off x="3722900" y="2426200"/>
              <a:ext cx="40825" cy="35075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g2a9f74e2c68_0_293"/>
            <p:cNvSpPr/>
            <p:nvPr/>
          </p:nvSpPr>
          <p:spPr>
            <a:xfrm>
              <a:off x="3758475" y="2449750"/>
              <a:ext cx="9950" cy="141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g2a9f74e2c68_0_293"/>
            <p:cNvSpPr/>
            <p:nvPr/>
          </p:nvSpPr>
          <p:spPr>
            <a:xfrm>
              <a:off x="3552375" y="2346700"/>
              <a:ext cx="58075" cy="76900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7" name="Google Shape;1087;g2a9f74e2c68_0_293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1088" name="Google Shape;1088;g2a9f74e2c68_0_293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g2a9f74e2c68_0_293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0" name="Google Shape;1090;g2a9f74e2c68_0_293"/>
            <p:cNvSpPr/>
            <p:nvPr/>
          </p:nvSpPr>
          <p:spPr>
            <a:xfrm>
              <a:off x="4300900" y="3419025"/>
              <a:ext cx="109875" cy="205600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1" name="Google Shape;1091;g2a9f74e2c68_0_293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1092" name="Google Shape;1092;g2a9f74e2c68_0_293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g2a9f74e2c68_0_293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4" name="Google Shape;1094;g2a9f74e2c68_0_293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1095" name="Google Shape;1095;g2a9f74e2c68_0_293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g2a9f74e2c68_0_293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7" name="Google Shape;1097;g2a9f74e2c68_0_293"/>
            <p:cNvSpPr/>
            <p:nvPr/>
          </p:nvSpPr>
          <p:spPr>
            <a:xfrm>
              <a:off x="3399625" y="2088800"/>
              <a:ext cx="127125" cy="77450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g2a9f74e2c68_0_293"/>
            <p:cNvSpPr/>
            <p:nvPr/>
          </p:nvSpPr>
          <p:spPr>
            <a:xfrm>
              <a:off x="4616850" y="2275025"/>
              <a:ext cx="885625" cy="661225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g2a9f74e2c68_0_293"/>
            <p:cNvSpPr/>
            <p:nvPr/>
          </p:nvSpPr>
          <p:spPr>
            <a:xfrm>
              <a:off x="5150925" y="2903250"/>
              <a:ext cx="1600" cy="2125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g2a9f74e2c68_0_293"/>
            <p:cNvSpPr/>
            <p:nvPr/>
          </p:nvSpPr>
          <p:spPr>
            <a:xfrm>
              <a:off x="5134200" y="2918425"/>
              <a:ext cx="2625" cy="2650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g2a9f74e2c68_0_293"/>
            <p:cNvSpPr/>
            <p:nvPr/>
          </p:nvSpPr>
          <p:spPr>
            <a:xfrm>
              <a:off x="4608475" y="2660550"/>
              <a:ext cx="5275" cy="160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g2a9f74e2c68_0_293"/>
            <p:cNvSpPr/>
            <p:nvPr/>
          </p:nvSpPr>
          <p:spPr>
            <a:xfrm>
              <a:off x="4302475" y="2310075"/>
              <a:ext cx="547700" cy="287725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g2a9f74e2c68_0_293"/>
            <p:cNvSpPr/>
            <p:nvPr/>
          </p:nvSpPr>
          <p:spPr>
            <a:xfrm>
              <a:off x="4443200" y="2520875"/>
              <a:ext cx="231750" cy="144400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g2a9f74e2c68_0_293"/>
            <p:cNvSpPr/>
            <p:nvPr/>
          </p:nvSpPr>
          <p:spPr>
            <a:xfrm>
              <a:off x="4401875" y="2571100"/>
              <a:ext cx="207150" cy="130275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5" name="Google Shape;1105;g2a9f74e2c68_0_293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1106" name="Google Shape;1106;g2a9f74e2c68_0_293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g2a9f74e2c68_0_293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g2a9f74e2c68_0_293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g2a9f74e2c68_0_293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0" name="Google Shape;1110;g2a9f74e2c68_0_293"/>
            <p:cNvSpPr/>
            <p:nvPr/>
          </p:nvSpPr>
          <p:spPr>
            <a:xfrm>
              <a:off x="4663400" y="2731150"/>
              <a:ext cx="405425" cy="396025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g2a9f74e2c68_0_293"/>
            <p:cNvSpPr/>
            <p:nvPr/>
          </p:nvSpPr>
          <p:spPr>
            <a:xfrm>
              <a:off x="4822425" y="2778250"/>
              <a:ext cx="119300" cy="63825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g2a9f74e2c68_0_293"/>
            <p:cNvSpPr/>
            <p:nvPr/>
          </p:nvSpPr>
          <p:spPr>
            <a:xfrm>
              <a:off x="4547800" y="2671000"/>
              <a:ext cx="200375" cy="220775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g2a9f74e2c68_0_293"/>
            <p:cNvSpPr/>
            <p:nvPr/>
          </p:nvSpPr>
          <p:spPr>
            <a:xfrm>
              <a:off x="4533150" y="2640675"/>
              <a:ext cx="191475" cy="15955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g2a9f74e2c68_0_293"/>
            <p:cNvSpPr/>
            <p:nvPr/>
          </p:nvSpPr>
          <p:spPr>
            <a:xfrm>
              <a:off x="3978150" y="2401100"/>
              <a:ext cx="237525" cy="14805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g2a9f74e2c68_0_293"/>
            <p:cNvSpPr/>
            <p:nvPr/>
          </p:nvSpPr>
          <p:spPr>
            <a:xfrm>
              <a:off x="4036750" y="2474325"/>
              <a:ext cx="49725" cy="55475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g2a9f74e2c68_0_293"/>
            <p:cNvSpPr/>
            <p:nvPr/>
          </p:nvSpPr>
          <p:spPr>
            <a:xfrm>
              <a:off x="3957250" y="2483750"/>
              <a:ext cx="127650" cy="81625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g2a9f74e2c68_0_293"/>
            <p:cNvSpPr/>
            <p:nvPr/>
          </p:nvSpPr>
          <p:spPr>
            <a:xfrm>
              <a:off x="3989150" y="2555400"/>
              <a:ext cx="83725" cy="52850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8" name="Google Shape;1118;g2a9f74e2c68_0_293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1119" name="Google Shape;1119;g2a9f74e2c68_0_293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g2a9f74e2c68_0_293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g2a9f74e2c68_0_293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g2a9f74e2c68_0_293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3" name="Google Shape;1123;g2a9f74e2c68_0_293"/>
            <p:cNvSpPr/>
            <p:nvPr/>
          </p:nvSpPr>
          <p:spPr>
            <a:xfrm>
              <a:off x="3799775" y="2577900"/>
              <a:ext cx="14675" cy="29325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g2a9f74e2c68_0_293"/>
            <p:cNvSpPr/>
            <p:nvPr/>
          </p:nvSpPr>
          <p:spPr>
            <a:xfrm>
              <a:off x="3567525" y="2564825"/>
              <a:ext cx="160625" cy="134450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g2a9f74e2c68_0_293"/>
            <p:cNvSpPr/>
            <p:nvPr/>
          </p:nvSpPr>
          <p:spPr>
            <a:xfrm>
              <a:off x="4298300" y="2628625"/>
              <a:ext cx="25125" cy="19925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g2a9f74e2c68_0_293"/>
            <p:cNvSpPr/>
            <p:nvPr/>
          </p:nvSpPr>
          <p:spPr>
            <a:xfrm>
              <a:off x="4292025" y="2631250"/>
              <a:ext cx="295050" cy="237500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g2a9f74e2c68_0_293"/>
            <p:cNvSpPr/>
            <p:nvPr/>
          </p:nvSpPr>
          <p:spPr>
            <a:xfrm>
              <a:off x="4277375" y="2602475"/>
              <a:ext cx="51800" cy="43975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g2a9f74e2c68_0_293"/>
            <p:cNvSpPr/>
            <p:nvPr/>
          </p:nvSpPr>
          <p:spPr>
            <a:xfrm>
              <a:off x="4044600" y="2592025"/>
              <a:ext cx="260525" cy="107250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g2a9f74e2c68_0_293"/>
            <p:cNvSpPr/>
            <p:nvPr/>
          </p:nvSpPr>
          <p:spPr>
            <a:xfrm>
              <a:off x="4041450" y="2592550"/>
              <a:ext cx="39775" cy="35075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g2a9f74e2c68_0_293"/>
            <p:cNvSpPr/>
            <p:nvPr/>
          </p:nvSpPr>
          <p:spPr>
            <a:xfrm>
              <a:off x="4231325" y="2673625"/>
              <a:ext cx="139700" cy="134450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g2a9f74e2c68_0_293"/>
            <p:cNvSpPr/>
            <p:nvPr/>
          </p:nvSpPr>
          <p:spPr>
            <a:xfrm>
              <a:off x="4345375" y="2791325"/>
              <a:ext cx="25125" cy="25650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g2a9f74e2c68_0_293"/>
            <p:cNvSpPr/>
            <p:nvPr/>
          </p:nvSpPr>
          <p:spPr>
            <a:xfrm>
              <a:off x="4136125" y="2704475"/>
              <a:ext cx="32475" cy="18350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g2a9f74e2c68_0_293"/>
            <p:cNvSpPr/>
            <p:nvPr/>
          </p:nvSpPr>
          <p:spPr>
            <a:xfrm>
              <a:off x="4184250" y="2677275"/>
              <a:ext cx="90000" cy="80075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g2a9f74e2c68_0_293"/>
            <p:cNvSpPr/>
            <p:nvPr/>
          </p:nvSpPr>
          <p:spPr>
            <a:xfrm>
              <a:off x="4165950" y="2741625"/>
              <a:ext cx="22000" cy="63850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g2a9f74e2c68_0_293"/>
            <p:cNvSpPr/>
            <p:nvPr/>
          </p:nvSpPr>
          <p:spPr>
            <a:xfrm>
              <a:off x="4185300" y="2741625"/>
              <a:ext cx="5775" cy="1310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g2a9f74e2c68_0_293"/>
            <p:cNvSpPr/>
            <p:nvPr/>
          </p:nvSpPr>
          <p:spPr>
            <a:xfrm>
              <a:off x="4179025" y="2755750"/>
              <a:ext cx="7875" cy="18325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g2a9f74e2c68_0_293"/>
            <p:cNvSpPr/>
            <p:nvPr/>
          </p:nvSpPr>
          <p:spPr>
            <a:xfrm>
              <a:off x="4179025" y="2721750"/>
              <a:ext cx="18850" cy="23550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g2a9f74e2c68_0_293"/>
            <p:cNvSpPr/>
            <p:nvPr/>
          </p:nvSpPr>
          <p:spPr>
            <a:xfrm>
              <a:off x="4180075" y="2740050"/>
              <a:ext cx="58075" cy="71700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g2a9f74e2c68_0_293"/>
            <p:cNvSpPr/>
            <p:nvPr/>
          </p:nvSpPr>
          <p:spPr>
            <a:xfrm>
              <a:off x="4179025" y="2758875"/>
              <a:ext cx="299225" cy="252175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g2a9f74e2c68_0_293"/>
            <p:cNvSpPr/>
            <p:nvPr/>
          </p:nvSpPr>
          <p:spPr>
            <a:xfrm>
              <a:off x="4409700" y="2852525"/>
              <a:ext cx="11025" cy="24075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g2a9f74e2c68_0_293"/>
            <p:cNvSpPr/>
            <p:nvPr/>
          </p:nvSpPr>
          <p:spPr>
            <a:xfrm>
              <a:off x="4421225" y="2854100"/>
              <a:ext cx="69075" cy="54425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g2a9f74e2c68_0_293"/>
            <p:cNvSpPr/>
            <p:nvPr/>
          </p:nvSpPr>
          <p:spPr>
            <a:xfrm>
              <a:off x="4434300" y="2866125"/>
              <a:ext cx="108300" cy="133400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g2a9f74e2c68_0_293"/>
            <p:cNvSpPr/>
            <p:nvPr/>
          </p:nvSpPr>
          <p:spPr>
            <a:xfrm>
              <a:off x="4483475" y="2847275"/>
              <a:ext cx="5775" cy="13125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g2a9f74e2c68_0_293"/>
            <p:cNvSpPr/>
            <p:nvPr/>
          </p:nvSpPr>
          <p:spPr>
            <a:xfrm>
              <a:off x="4300375" y="2959750"/>
              <a:ext cx="153825" cy="99925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g2a9f74e2c68_0_293"/>
            <p:cNvSpPr/>
            <p:nvPr/>
          </p:nvSpPr>
          <p:spPr>
            <a:xfrm>
              <a:off x="4035700" y="2769350"/>
              <a:ext cx="180500" cy="151725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g2a9f74e2c68_0_293"/>
            <p:cNvSpPr/>
            <p:nvPr/>
          </p:nvSpPr>
          <p:spPr>
            <a:xfrm>
              <a:off x="4003800" y="2919475"/>
              <a:ext cx="238550" cy="273600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g2a9f74e2c68_0_293"/>
            <p:cNvSpPr/>
            <p:nvPr/>
          </p:nvSpPr>
          <p:spPr>
            <a:xfrm>
              <a:off x="4166475" y="3025650"/>
              <a:ext cx="219725" cy="16690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g2a9f74e2c68_0_293"/>
            <p:cNvSpPr/>
            <p:nvPr/>
          </p:nvSpPr>
          <p:spPr>
            <a:xfrm>
              <a:off x="4213550" y="2979100"/>
              <a:ext cx="96800" cy="85825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g2a9f74e2c68_0_293"/>
            <p:cNvSpPr/>
            <p:nvPr/>
          </p:nvSpPr>
          <p:spPr>
            <a:xfrm>
              <a:off x="4292025" y="3059150"/>
              <a:ext cx="21975" cy="26175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g2a9f74e2c68_0_293"/>
            <p:cNvSpPr/>
            <p:nvPr/>
          </p:nvSpPr>
          <p:spPr>
            <a:xfrm>
              <a:off x="4282600" y="3069600"/>
              <a:ext cx="148050" cy="196175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g2a9f74e2c68_0_293"/>
            <p:cNvSpPr/>
            <p:nvPr/>
          </p:nvSpPr>
          <p:spPr>
            <a:xfrm>
              <a:off x="4175375" y="3163750"/>
              <a:ext cx="121375" cy="147025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g2a9f74e2c68_0_293"/>
            <p:cNvSpPr/>
            <p:nvPr/>
          </p:nvSpPr>
          <p:spPr>
            <a:xfrm>
              <a:off x="4145025" y="3258950"/>
              <a:ext cx="11000" cy="25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g2a9f74e2c68_0_293"/>
            <p:cNvSpPr/>
            <p:nvPr/>
          </p:nvSpPr>
          <p:spPr>
            <a:xfrm>
              <a:off x="4115200" y="3182075"/>
              <a:ext cx="83725" cy="82675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g2a9f74e2c68_0_293"/>
            <p:cNvSpPr/>
            <p:nvPr/>
          </p:nvSpPr>
          <p:spPr>
            <a:xfrm>
              <a:off x="3898125" y="3081625"/>
              <a:ext cx="188350" cy="127150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g2a9f74e2c68_0_293"/>
            <p:cNvSpPr/>
            <p:nvPr/>
          </p:nvSpPr>
          <p:spPr>
            <a:xfrm>
              <a:off x="3821225" y="2747900"/>
              <a:ext cx="223400" cy="207700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g2a9f74e2c68_0_293"/>
            <p:cNvSpPr/>
            <p:nvPr/>
          </p:nvSpPr>
          <p:spPr>
            <a:xfrm>
              <a:off x="3792975" y="2679900"/>
              <a:ext cx="57050" cy="111450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g2a9f74e2c68_0_293"/>
            <p:cNvSpPr/>
            <p:nvPr/>
          </p:nvSpPr>
          <p:spPr>
            <a:xfrm>
              <a:off x="3568575" y="2683550"/>
              <a:ext cx="289825" cy="280400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g2a9f74e2c68_0_293"/>
            <p:cNvSpPr/>
            <p:nvPr/>
          </p:nvSpPr>
          <p:spPr>
            <a:xfrm>
              <a:off x="3511050" y="2702400"/>
              <a:ext cx="167400" cy="132350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g2a9f74e2c68_0_293"/>
            <p:cNvSpPr/>
            <p:nvPr/>
          </p:nvSpPr>
          <p:spPr>
            <a:xfrm>
              <a:off x="3450875" y="2834200"/>
              <a:ext cx="118775" cy="95225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g2a9f74e2c68_0_293"/>
            <p:cNvSpPr/>
            <p:nvPr/>
          </p:nvSpPr>
          <p:spPr>
            <a:xfrm>
              <a:off x="3450375" y="2838400"/>
              <a:ext cx="170550" cy="18780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g2a9f74e2c68_0_293"/>
            <p:cNvSpPr/>
            <p:nvPr/>
          </p:nvSpPr>
          <p:spPr>
            <a:xfrm>
              <a:off x="3518375" y="2873975"/>
              <a:ext cx="235400" cy="21815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g2a9f74e2c68_0_293"/>
            <p:cNvSpPr/>
            <p:nvPr/>
          </p:nvSpPr>
          <p:spPr>
            <a:xfrm>
              <a:off x="3617750" y="3020950"/>
              <a:ext cx="108825" cy="79025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g2a9f74e2c68_0_293"/>
            <p:cNvSpPr/>
            <p:nvPr/>
          </p:nvSpPr>
          <p:spPr>
            <a:xfrm>
              <a:off x="3442525" y="2997925"/>
              <a:ext cx="93125" cy="6805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g2a9f74e2c68_0_293"/>
            <p:cNvSpPr/>
            <p:nvPr/>
          </p:nvSpPr>
          <p:spPr>
            <a:xfrm>
              <a:off x="3452975" y="3056525"/>
              <a:ext cx="44500" cy="26700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5" name="Google Shape;1165;g2a9f74e2c68_0_293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1166" name="Google Shape;1166;g2a9f74e2c68_0_293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g2a9f74e2c68_0_293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49494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8" name="Google Shape;1168;g2a9f74e2c68_0_293"/>
            <p:cNvSpPr/>
            <p:nvPr/>
          </p:nvSpPr>
          <p:spPr>
            <a:xfrm>
              <a:off x="3503200" y="3095750"/>
              <a:ext cx="40300" cy="48150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g2a9f74e2c68_0_293"/>
            <p:cNvSpPr/>
            <p:nvPr/>
          </p:nvSpPr>
          <p:spPr>
            <a:xfrm>
              <a:off x="3529350" y="3117725"/>
              <a:ext cx="58600" cy="62800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g2a9f74e2c68_0_293"/>
            <p:cNvSpPr/>
            <p:nvPr/>
          </p:nvSpPr>
          <p:spPr>
            <a:xfrm>
              <a:off x="3570150" y="3086875"/>
              <a:ext cx="89475" cy="94175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g2a9f74e2c68_0_293"/>
            <p:cNvSpPr/>
            <p:nvPr/>
          </p:nvSpPr>
          <p:spPr>
            <a:xfrm>
              <a:off x="3647050" y="3079025"/>
              <a:ext cx="61225" cy="95750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g2a9f74e2c68_0_293"/>
            <p:cNvSpPr/>
            <p:nvPr/>
          </p:nvSpPr>
          <p:spPr>
            <a:xfrm>
              <a:off x="3689950" y="3079025"/>
              <a:ext cx="29300" cy="77950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g2a9f74e2c68_0_293"/>
            <p:cNvSpPr/>
            <p:nvPr/>
          </p:nvSpPr>
          <p:spPr>
            <a:xfrm>
              <a:off x="3705625" y="3059150"/>
              <a:ext cx="45025" cy="94175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g2a9f74e2c68_0_293"/>
            <p:cNvSpPr/>
            <p:nvPr/>
          </p:nvSpPr>
          <p:spPr>
            <a:xfrm>
              <a:off x="3881925" y="2896975"/>
              <a:ext cx="150650" cy="239600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g2a9f74e2c68_0_293"/>
            <p:cNvSpPr/>
            <p:nvPr/>
          </p:nvSpPr>
          <p:spPr>
            <a:xfrm>
              <a:off x="3863600" y="3051825"/>
              <a:ext cx="4725" cy="2625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g2a9f74e2c68_0_293"/>
            <p:cNvSpPr/>
            <p:nvPr/>
          </p:nvSpPr>
          <p:spPr>
            <a:xfrm>
              <a:off x="3695700" y="2900125"/>
              <a:ext cx="220250" cy="171075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g2a9f74e2c68_0_293"/>
            <p:cNvSpPr/>
            <p:nvPr/>
          </p:nvSpPr>
          <p:spPr>
            <a:xfrm>
              <a:off x="3732825" y="3041350"/>
              <a:ext cx="165325" cy="141775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g2a9f74e2c68_0_293"/>
            <p:cNvSpPr/>
            <p:nvPr/>
          </p:nvSpPr>
          <p:spPr>
            <a:xfrm>
              <a:off x="3813400" y="3053900"/>
              <a:ext cx="109850" cy="164800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g2a9f74e2c68_0_293"/>
            <p:cNvSpPr/>
            <p:nvPr/>
          </p:nvSpPr>
          <p:spPr>
            <a:xfrm>
              <a:off x="3813900" y="3211875"/>
              <a:ext cx="82675" cy="89475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g2a9f74e2c68_0_293"/>
            <p:cNvSpPr/>
            <p:nvPr/>
          </p:nvSpPr>
          <p:spPr>
            <a:xfrm>
              <a:off x="3821750" y="3213450"/>
              <a:ext cx="29325" cy="1885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g2a9f74e2c68_0_293"/>
            <p:cNvSpPr/>
            <p:nvPr/>
          </p:nvSpPr>
          <p:spPr>
            <a:xfrm>
              <a:off x="3848425" y="3188875"/>
              <a:ext cx="110925" cy="129750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g2a9f74e2c68_0_293"/>
            <p:cNvSpPr/>
            <p:nvPr/>
          </p:nvSpPr>
          <p:spPr>
            <a:xfrm>
              <a:off x="3860475" y="3308125"/>
              <a:ext cx="15700" cy="21475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g2a9f74e2c68_0_293"/>
            <p:cNvSpPr/>
            <p:nvPr/>
          </p:nvSpPr>
          <p:spPr>
            <a:xfrm>
              <a:off x="4111550" y="3257925"/>
              <a:ext cx="161650" cy="164775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g2a9f74e2c68_0_293"/>
            <p:cNvSpPr/>
            <p:nvPr/>
          </p:nvSpPr>
          <p:spPr>
            <a:xfrm>
              <a:off x="4106850" y="3261050"/>
              <a:ext cx="29300" cy="24100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g2a9f74e2c68_0_293"/>
            <p:cNvSpPr/>
            <p:nvPr/>
          </p:nvSpPr>
          <p:spPr>
            <a:xfrm>
              <a:off x="4106850" y="3275175"/>
              <a:ext cx="28775" cy="35075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g2a9f74e2c68_0_293"/>
            <p:cNvSpPr/>
            <p:nvPr/>
          </p:nvSpPr>
          <p:spPr>
            <a:xfrm>
              <a:off x="3862550" y="3166900"/>
              <a:ext cx="275700" cy="273075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g2a9f74e2c68_0_293"/>
            <p:cNvSpPr/>
            <p:nvPr/>
          </p:nvSpPr>
          <p:spPr>
            <a:xfrm>
              <a:off x="4159150" y="3380850"/>
              <a:ext cx="46050" cy="116150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g2a9f74e2c68_0_293"/>
            <p:cNvSpPr/>
            <p:nvPr/>
          </p:nvSpPr>
          <p:spPr>
            <a:xfrm>
              <a:off x="4001175" y="3363575"/>
              <a:ext cx="170550" cy="145450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g2a9f74e2c68_0_293"/>
            <p:cNvSpPr/>
            <p:nvPr/>
          </p:nvSpPr>
          <p:spPr>
            <a:xfrm>
              <a:off x="3852625" y="3330100"/>
              <a:ext cx="181000" cy="178925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g2a9f74e2c68_0_293"/>
            <p:cNvSpPr/>
            <p:nvPr/>
          </p:nvSpPr>
          <p:spPr>
            <a:xfrm>
              <a:off x="4046675" y="3472375"/>
              <a:ext cx="113025" cy="103075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g2a9f74e2c68_0_293"/>
            <p:cNvSpPr/>
            <p:nvPr/>
          </p:nvSpPr>
          <p:spPr>
            <a:xfrm>
              <a:off x="3968750" y="3504300"/>
              <a:ext cx="135500" cy="135500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g2a9f74e2c68_0_293"/>
            <p:cNvSpPr/>
            <p:nvPr/>
          </p:nvSpPr>
          <p:spPr>
            <a:xfrm>
              <a:off x="3853150" y="3491725"/>
              <a:ext cx="193550" cy="182075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g2a9f74e2c68_0_293"/>
            <p:cNvSpPr/>
            <p:nvPr/>
          </p:nvSpPr>
          <p:spPr>
            <a:xfrm>
              <a:off x="4123050" y="3397575"/>
              <a:ext cx="150675" cy="24275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g2a9f74e2c68_0_293"/>
            <p:cNvSpPr/>
            <p:nvPr/>
          </p:nvSpPr>
          <p:spPr>
            <a:xfrm>
              <a:off x="4120450" y="3622500"/>
              <a:ext cx="20950" cy="23575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g2a9f74e2c68_0_293"/>
            <p:cNvSpPr/>
            <p:nvPr/>
          </p:nvSpPr>
          <p:spPr>
            <a:xfrm>
              <a:off x="4064475" y="3669050"/>
              <a:ext cx="33500" cy="3142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g2a9f74e2c68_0_293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g2a9f74e2c68_0_293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g2a9f74e2c68_0_293"/>
            <p:cNvSpPr/>
            <p:nvPr/>
          </p:nvSpPr>
          <p:spPr>
            <a:xfrm>
              <a:off x="4252775" y="2586800"/>
              <a:ext cx="70650" cy="19900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g2a9f74e2c68_0_293"/>
            <p:cNvSpPr/>
            <p:nvPr/>
          </p:nvSpPr>
          <p:spPr>
            <a:xfrm>
              <a:off x="4298825" y="2603000"/>
              <a:ext cx="2625" cy="2650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77C6FC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g2a9f74e2c68_0_293"/>
            <p:cNvSpPr/>
            <p:nvPr/>
          </p:nvSpPr>
          <p:spPr>
            <a:xfrm>
              <a:off x="4949025" y="2811200"/>
              <a:ext cx="44475" cy="26175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g2a9f74e2c68_0_293"/>
            <p:cNvSpPr/>
            <p:nvPr/>
          </p:nvSpPr>
          <p:spPr>
            <a:xfrm>
              <a:off x="3967175" y="2589925"/>
              <a:ext cx="35075" cy="29850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g2a9f74e2c68_0_293"/>
            <p:cNvSpPr/>
            <p:nvPr/>
          </p:nvSpPr>
          <p:spPr>
            <a:xfrm>
              <a:off x="3938400" y="2522975"/>
              <a:ext cx="58625" cy="76925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a9f74e2c68_0_683"/>
          <p:cNvSpPr/>
          <p:nvPr/>
        </p:nvSpPr>
        <p:spPr>
          <a:xfrm>
            <a:off x="285537" y="231304"/>
            <a:ext cx="8567100" cy="57606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TRABAJO EN CLASES /</a:t>
            </a:r>
            <a:endParaRPr b="1" sz="4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Bitácora de registro de actividades </a:t>
            </a:r>
            <a:endParaRPr b="1" sz="2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ACTIVIDAD 3. MAPA DE CONTEXTO</a:t>
            </a:r>
            <a:r>
              <a:rPr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Trabajo en clases. En equipos.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9" name="Google Shape;1209;g2a9f74e2c68_0_683"/>
          <p:cNvSpPr/>
          <p:nvPr/>
        </p:nvSpPr>
        <p:spPr>
          <a:xfrm>
            <a:off x="7451997" y="447310"/>
            <a:ext cx="1224300" cy="12243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0" name="Google Shape;1210;g2a9f74e2c68_0_683"/>
          <p:cNvPicPr preferRelativeResize="0"/>
          <p:nvPr/>
        </p:nvPicPr>
        <p:blipFill rotWithShape="1">
          <a:blip r:embed="rId3">
            <a:alphaModFix/>
          </a:blip>
          <a:srcRect b="23905" l="28407" r="61753" t="43404"/>
          <a:stretch/>
        </p:blipFill>
        <p:spPr>
          <a:xfrm>
            <a:off x="7814162" y="592562"/>
            <a:ext cx="499826" cy="9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a9f74e2c68_0_297"/>
          <p:cNvSpPr/>
          <p:nvPr/>
        </p:nvSpPr>
        <p:spPr>
          <a:xfrm>
            <a:off x="179500" y="899700"/>
            <a:ext cx="8712900" cy="5160600"/>
          </a:xfrm>
          <a:prstGeom prst="rect">
            <a:avLst/>
          </a:prstGeom>
          <a:noFill/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8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g2a9f74e2c68_0_297"/>
          <p:cNvSpPr txBox="1"/>
          <p:nvPr/>
        </p:nvSpPr>
        <p:spPr>
          <a:xfrm>
            <a:off x="310176" y="6199434"/>
            <a:ext cx="4153800" cy="190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Adaptado de Canvas Context, Design a better business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g2a9f74e2c68_0_297"/>
          <p:cNvSpPr/>
          <p:nvPr/>
        </p:nvSpPr>
        <p:spPr>
          <a:xfrm>
            <a:off x="310179" y="1048901"/>
            <a:ext cx="2510400" cy="1318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Tendencias demográficas </a:t>
            </a:r>
            <a:endParaRPr sz="1600">
              <a:solidFill>
                <a:schemeClr val="lt1"/>
              </a:solidFill>
              <a:highlight>
                <a:srgbClr val="C582F4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7F7F7F"/>
                </a:solidFill>
                <a:latin typeface="Barlow"/>
                <a:ea typeface="Barlow"/>
                <a:cs typeface="Barlow"/>
                <a:sym typeface="Barlow"/>
              </a:rPr>
              <a:t>¿</a:t>
            </a:r>
            <a:r>
              <a:rPr lang="es-CL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Qué tendencias demográficas impactan o impactarán en nuestra industria? </a:t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19" name="Google Shape;1219;g2a9f74e2c68_0_297"/>
          <p:cNvSpPr/>
          <p:nvPr/>
        </p:nvSpPr>
        <p:spPr>
          <a:xfrm>
            <a:off x="3010946" y="1048901"/>
            <a:ext cx="2793900" cy="1363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Leyes y regulación </a:t>
            </a:r>
            <a:endParaRPr sz="1600">
              <a:solidFill>
                <a:schemeClr val="lt1"/>
              </a:solidFill>
              <a:highlight>
                <a:srgbClr val="C582F4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¿Hay alguna tendencia legislativa que impacte la industria ahora o a futuro?</a:t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0" name="Google Shape;1220;g2a9f74e2c68_0_297"/>
          <p:cNvSpPr/>
          <p:nvPr/>
        </p:nvSpPr>
        <p:spPr>
          <a:xfrm>
            <a:off x="5995357" y="1048902"/>
            <a:ext cx="2742000" cy="1567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Entorno y Economía</a:t>
            </a:r>
            <a:endParaRPr sz="1600">
              <a:solidFill>
                <a:schemeClr val="lt1"/>
              </a:solidFill>
              <a:highlight>
                <a:srgbClr val="C582F4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¿Qué tendencias de la economía y del entorno impactan e impactarán en nuestro sector?</a:t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1" name="Google Shape;1221;g2a9f74e2c68_0_297"/>
          <p:cNvSpPr/>
          <p:nvPr/>
        </p:nvSpPr>
        <p:spPr>
          <a:xfrm>
            <a:off x="310178" y="4024829"/>
            <a:ext cx="2510400" cy="18774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Necesidades de los clientes</a:t>
            </a:r>
            <a:endParaRPr sz="16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¿Cuáles son las grandes necesidades de los clientes del sector? ¿Qué esperamos que necesitarán los clientes? </a:t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2" name="Google Shape;1222;g2a9f74e2c68_0_297"/>
          <p:cNvSpPr/>
          <p:nvPr/>
        </p:nvSpPr>
        <p:spPr>
          <a:xfrm>
            <a:off x="5073650" y="3444450"/>
            <a:ext cx="3663600" cy="24579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Incongruencias y problemas</a:t>
            </a:r>
            <a:endParaRPr sz="1600">
              <a:solidFill>
                <a:srgbClr val="7F7F7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¿En qué procesos vemos incongruencias hoy? ¿y a futuro?  </a:t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¿Cuáles son los principales problemas o desafíos existentes en la especialidad? (proceso, fabricación, venta, gestión, otros).</a:t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3" name="Google Shape;1223;g2a9f74e2c68_0_297"/>
          <p:cNvSpPr/>
          <p:nvPr/>
        </p:nvSpPr>
        <p:spPr>
          <a:xfrm>
            <a:off x="2893158" y="3402692"/>
            <a:ext cx="2107800" cy="249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Tendencias tecnológicas</a:t>
            </a:r>
            <a:endParaRPr sz="16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¿Qué tendencias tecnológicas nos impactan hoy e impactarán a futuro en nuestro sector?</a:t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4" name="Google Shape;1224;g2a9f74e2c68_0_297"/>
          <p:cNvSpPr/>
          <p:nvPr/>
        </p:nvSpPr>
        <p:spPr>
          <a:xfrm>
            <a:off x="2898343" y="2736841"/>
            <a:ext cx="5839200" cy="585600"/>
          </a:xfrm>
          <a:prstGeom prst="cube">
            <a:avLst>
              <a:gd fmla="val 25000" name="adj"/>
            </a:avLst>
          </a:prstGeom>
          <a:solidFill>
            <a:srgbClr val="77C6FC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INDUSTRIA (especialidad): 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5" name="Google Shape;1225;g2a9f74e2c68_0_297"/>
          <p:cNvSpPr/>
          <p:nvPr/>
        </p:nvSpPr>
        <p:spPr>
          <a:xfrm>
            <a:off x="310178" y="2412510"/>
            <a:ext cx="2510400" cy="1567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Competidores</a:t>
            </a:r>
            <a:endParaRPr sz="1600">
              <a:solidFill>
                <a:schemeClr val="lt1"/>
              </a:solidFill>
              <a:highlight>
                <a:srgbClr val="C582F4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¿</a:t>
            </a:r>
            <a:r>
              <a:rPr lang="es-CL">
                <a:solidFill>
                  <a:srgbClr val="494949"/>
                </a:solidFill>
                <a:latin typeface="Barlow"/>
                <a:ea typeface="Barlow"/>
                <a:cs typeface="Barlow"/>
                <a:sym typeface="Barlow"/>
              </a:rPr>
              <a:t>Qué tendencias se observan en los competidores? ¿Cómo son los competidores actuales? ¿Cómo serán? </a:t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6" name="Google Shape;1226;g2a9f74e2c68_0_297"/>
          <p:cNvSpPr txBox="1"/>
          <p:nvPr/>
        </p:nvSpPr>
        <p:spPr>
          <a:xfrm>
            <a:off x="179512" y="383178"/>
            <a:ext cx="7535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 ACTIVIDAD  3.  MAPA DE CONTEXTO</a:t>
            </a:r>
            <a:endParaRPr b="1" sz="12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a9f74e2c68_0_702"/>
          <p:cNvSpPr/>
          <p:nvPr/>
        </p:nvSpPr>
        <p:spPr>
          <a:xfrm>
            <a:off x="179500" y="899700"/>
            <a:ext cx="8712900" cy="5160600"/>
          </a:xfrm>
          <a:prstGeom prst="rect">
            <a:avLst/>
          </a:prstGeom>
          <a:noFill/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8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g2a9f74e2c68_0_702"/>
          <p:cNvSpPr txBox="1"/>
          <p:nvPr/>
        </p:nvSpPr>
        <p:spPr>
          <a:xfrm>
            <a:off x="310176" y="6199434"/>
            <a:ext cx="4153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Adaptado de Canvas Context, Design a better business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g2a9f74e2c68_0_702"/>
          <p:cNvSpPr/>
          <p:nvPr/>
        </p:nvSpPr>
        <p:spPr>
          <a:xfrm>
            <a:off x="310179" y="1048901"/>
            <a:ext cx="2510400" cy="1318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Tendencias demográficas </a:t>
            </a:r>
            <a:endParaRPr sz="1600">
              <a:solidFill>
                <a:schemeClr val="lt1"/>
              </a:solidFill>
              <a:highlight>
                <a:srgbClr val="C582F4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5" name="Google Shape;1235;g2a9f74e2c68_0_702"/>
          <p:cNvSpPr/>
          <p:nvPr/>
        </p:nvSpPr>
        <p:spPr>
          <a:xfrm>
            <a:off x="3010946" y="1048901"/>
            <a:ext cx="2793900" cy="1363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Leyes y regulación </a:t>
            </a:r>
            <a:endParaRPr sz="1600">
              <a:solidFill>
                <a:schemeClr val="lt1"/>
              </a:solidFill>
              <a:highlight>
                <a:srgbClr val="C582F4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6" name="Google Shape;1236;g2a9f74e2c68_0_702"/>
          <p:cNvSpPr/>
          <p:nvPr/>
        </p:nvSpPr>
        <p:spPr>
          <a:xfrm>
            <a:off x="5995357" y="1048902"/>
            <a:ext cx="2742000" cy="1567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Entorno y Economía</a:t>
            </a:r>
            <a:endParaRPr sz="1600">
              <a:solidFill>
                <a:schemeClr val="lt1"/>
              </a:solidFill>
              <a:highlight>
                <a:srgbClr val="C582F4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7" name="Google Shape;1237;g2a9f74e2c68_0_702"/>
          <p:cNvSpPr/>
          <p:nvPr/>
        </p:nvSpPr>
        <p:spPr>
          <a:xfrm>
            <a:off x="310178" y="4024829"/>
            <a:ext cx="2510400" cy="18774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Necesidades de los clientes</a:t>
            </a:r>
            <a:endParaRPr sz="16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8" name="Google Shape;1238;g2a9f74e2c68_0_702"/>
          <p:cNvSpPr/>
          <p:nvPr/>
        </p:nvSpPr>
        <p:spPr>
          <a:xfrm>
            <a:off x="5073650" y="3444450"/>
            <a:ext cx="3663600" cy="24579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Incongruencias y problemas</a:t>
            </a:r>
            <a:endParaRPr sz="1600">
              <a:solidFill>
                <a:srgbClr val="7F7F7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9" name="Google Shape;1239;g2a9f74e2c68_0_702"/>
          <p:cNvSpPr/>
          <p:nvPr/>
        </p:nvSpPr>
        <p:spPr>
          <a:xfrm>
            <a:off x="2893158" y="3402692"/>
            <a:ext cx="2107800" cy="249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Tendencias tecnológicas</a:t>
            </a:r>
            <a:endParaRPr sz="1600"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0" name="Google Shape;1240;g2a9f74e2c68_0_702"/>
          <p:cNvSpPr/>
          <p:nvPr/>
        </p:nvSpPr>
        <p:spPr>
          <a:xfrm>
            <a:off x="2898343" y="2736841"/>
            <a:ext cx="5839200" cy="585600"/>
          </a:xfrm>
          <a:prstGeom prst="cube">
            <a:avLst>
              <a:gd fmla="val 25000" name="adj"/>
            </a:avLst>
          </a:prstGeom>
          <a:solidFill>
            <a:srgbClr val="77C6FC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INDUSTRIA (especialidad): 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1" name="Google Shape;1241;g2a9f74e2c68_0_702"/>
          <p:cNvSpPr/>
          <p:nvPr/>
        </p:nvSpPr>
        <p:spPr>
          <a:xfrm>
            <a:off x="310178" y="2412510"/>
            <a:ext cx="2510400" cy="1567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Barlow"/>
                <a:ea typeface="Barlow"/>
                <a:cs typeface="Barlow"/>
                <a:sym typeface="Barlow"/>
              </a:rPr>
              <a:t>Competidores</a:t>
            </a:r>
            <a:endParaRPr sz="1600">
              <a:solidFill>
                <a:schemeClr val="lt1"/>
              </a:solidFill>
              <a:highlight>
                <a:srgbClr val="C582F4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9494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2" name="Google Shape;1242;g2a9f74e2c68_0_702"/>
          <p:cNvSpPr txBox="1"/>
          <p:nvPr/>
        </p:nvSpPr>
        <p:spPr>
          <a:xfrm>
            <a:off x="103298" y="78375"/>
            <a:ext cx="871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4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¿Qué información buscar para realizar la actividad?</a:t>
            </a:r>
            <a:endParaRPr b="1" i="1" sz="24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3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RECORDAR</a:t>
            </a:r>
            <a:r>
              <a:rPr b="1" i="1" lang="es-CL" sz="23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i="1"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relacionar siempre con mi carrera.</a:t>
            </a:r>
            <a:endParaRPr b="1" i="1" sz="1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3" name="Google Shape;1243;g2a9f74e2c68_0_702"/>
          <p:cNvSpPr txBox="1"/>
          <p:nvPr/>
        </p:nvSpPr>
        <p:spPr>
          <a:xfrm>
            <a:off x="380426" y="1332675"/>
            <a:ext cx="2465100" cy="112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Envejecimiento de la población. (tienen más tiempo libre para viajar)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Urbanización (la mayoría de los chilenos viven en ciudades)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44" name="Google Shape;1244;g2a9f74e2c68_0_702"/>
          <p:cNvSpPr txBox="1"/>
          <p:nvPr/>
        </p:nvSpPr>
        <p:spPr>
          <a:xfrm>
            <a:off x="3098948" y="1335575"/>
            <a:ext cx="3006900" cy="156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Ley de protección del consumidor (Garantías)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Ley sobre bases generales del medio ambiente. (Protección y conservación de los recursos naturales)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Ley de fomento a la actividad turística. (Incentivos y beneficios)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45" name="Google Shape;1245;g2a9f74e2c68_0_702"/>
          <p:cNvSpPr txBox="1"/>
          <p:nvPr/>
        </p:nvSpPr>
        <p:spPr>
          <a:xfrm>
            <a:off x="401125" y="2824700"/>
            <a:ext cx="2465100" cy="91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Oferta de productos y servicios diferenciados.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Calidad del servicio.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Innovación. 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46" name="Google Shape;1246;g2a9f74e2c68_0_702"/>
          <p:cNvSpPr txBox="1"/>
          <p:nvPr/>
        </p:nvSpPr>
        <p:spPr>
          <a:xfrm>
            <a:off x="5212075" y="3905675"/>
            <a:ext cx="2742000" cy="91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Brecha entre oferta y demanda.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Impacto Ambiental.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Desigualdad Social.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58933" lvl="0" marL="96437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47" name="Google Shape;1247;g2a9f74e2c68_0_702"/>
          <p:cNvSpPr txBox="1"/>
          <p:nvPr/>
        </p:nvSpPr>
        <p:spPr>
          <a:xfrm>
            <a:off x="2887973" y="4021012"/>
            <a:ext cx="2118300" cy="112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Inteligencia Artificial.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Realidad Virtual.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Internet de las cosas.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Análisis de datos.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48" name="Google Shape;1248;g2a9f74e2c68_0_702"/>
          <p:cNvSpPr txBox="1"/>
          <p:nvPr/>
        </p:nvSpPr>
        <p:spPr>
          <a:xfrm>
            <a:off x="6194875" y="1378475"/>
            <a:ext cx="2465100" cy="134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Chile tienen un entorno natural diverso y rico con una amplia gama de atracciones turísticas.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La economía en Chile es estable.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49" name="Google Shape;1249;g2a9f74e2c68_0_702"/>
          <p:cNvSpPr txBox="1"/>
          <p:nvPr/>
        </p:nvSpPr>
        <p:spPr>
          <a:xfrm>
            <a:off x="388076" y="4693700"/>
            <a:ext cx="2294100" cy="91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Accesibilidad y seguridad.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Calidad de los servicios.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Personalización.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96437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Corbel"/>
              <a:buChar char="✔"/>
            </a:pPr>
            <a:r>
              <a:rPr lang="es-CL" sz="1400">
                <a:solidFill>
                  <a:srgbClr val="666666"/>
                </a:solidFill>
                <a:latin typeface="Corbel"/>
                <a:ea typeface="Corbel"/>
                <a:cs typeface="Corbel"/>
                <a:sym typeface="Corbel"/>
              </a:rPr>
              <a:t>Sustentabilidad.</a:t>
            </a:r>
            <a:endParaRPr sz="1400">
              <a:solidFill>
                <a:srgbClr val="66666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a9f74e2c68_0_760"/>
          <p:cNvSpPr txBox="1"/>
          <p:nvPr/>
        </p:nvSpPr>
        <p:spPr>
          <a:xfrm>
            <a:off x="107550" y="330825"/>
            <a:ext cx="8928900" cy="4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Ahora conocemos mejor el  </a:t>
            </a:r>
            <a:r>
              <a:rPr b="1" lang="es-CL" sz="16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contexto,</a:t>
            </a:r>
            <a:r>
              <a:rPr b="1"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lo cual nos permite visualizar tendencias. </a:t>
            </a: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Pero no podemos detenernos aquí, es primordial reconocer los problemas y brechas que existen en nuestra área.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4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Un problema</a:t>
            </a:r>
            <a:r>
              <a:rPr i="1" lang="es-CL" sz="24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es aquello que no funciona correctamente, lo cual afecta negativamente a los usuarios.</a:t>
            </a:r>
            <a:endParaRPr i="1" sz="24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Por ahora tenemos la misión como equipo, de detectar problemas que afectan a distintos usuarios relacionados con nuestra área. </a:t>
            </a:r>
            <a:r>
              <a:rPr b="1" i="1" lang="es-CL" sz="24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Todo problema que el equipo declare, debe estar respaldado con datos.</a:t>
            </a:r>
            <a:endParaRPr b="1" i="1" sz="24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256" name="Google Shape;1256;g2a9f74e2c68_0_760"/>
          <p:cNvGrpSpPr/>
          <p:nvPr/>
        </p:nvGrpSpPr>
        <p:grpSpPr>
          <a:xfrm>
            <a:off x="2321278" y="5319734"/>
            <a:ext cx="828410" cy="824492"/>
            <a:chOff x="-55620175" y="2686900"/>
            <a:chExt cx="319800" cy="318300"/>
          </a:xfrm>
        </p:grpSpPr>
        <p:sp>
          <p:nvSpPr>
            <p:cNvPr id="1257" name="Google Shape;1257;g2a9f74e2c68_0_760"/>
            <p:cNvSpPr/>
            <p:nvPr/>
          </p:nvSpPr>
          <p:spPr>
            <a:xfrm>
              <a:off x="-55514650" y="2917925"/>
              <a:ext cx="72500" cy="29775"/>
            </a:xfrm>
            <a:custGeom>
              <a:rect b="b" l="l" r="r" t="t"/>
              <a:pathLst>
                <a:path extrusionOk="0" h="1191" w="290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g2a9f74e2c68_0_760"/>
            <p:cNvSpPr/>
            <p:nvPr/>
          </p:nvSpPr>
          <p:spPr>
            <a:xfrm>
              <a:off x="-5545005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g2a9f74e2c68_0_760"/>
            <p:cNvSpPr/>
            <p:nvPr/>
          </p:nvSpPr>
          <p:spPr>
            <a:xfrm>
              <a:off x="-55524875" y="2855525"/>
              <a:ext cx="18925" cy="17450"/>
            </a:xfrm>
            <a:custGeom>
              <a:rect b="b" l="l" r="r" t="t"/>
              <a:pathLst>
                <a:path extrusionOk="0" h="698" w="757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g2a9f74e2c68_0_760"/>
            <p:cNvSpPr/>
            <p:nvPr/>
          </p:nvSpPr>
          <p:spPr>
            <a:xfrm>
              <a:off x="-55620175" y="2686900"/>
              <a:ext cx="319800" cy="318300"/>
            </a:xfrm>
            <a:custGeom>
              <a:rect b="b" l="l" r="r" t="t"/>
              <a:pathLst>
                <a:path extrusionOk="0" h="12732" w="12792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g2a9f74e2c68_0_760"/>
          <p:cNvGrpSpPr/>
          <p:nvPr/>
        </p:nvGrpSpPr>
        <p:grpSpPr>
          <a:xfrm>
            <a:off x="4100576" y="5314392"/>
            <a:ext cx="724341" cy="820218"/>
            <a:chOff x="-53670800" y="2296300"/>
            <a:chExt cx="279625" cy="316650"/>
          </a:xfrm>
        </p:grpSpPr>
        <p:sp>
          <p:nvSpPr>
            <p:cNvPr id="1262" name="Google Shape;1262;g2a9f74e2c68_0_760"/>
            <p:cNvSpPr/>
            <p:nvPr/>
          </p:nvSpPr>
          <p:spPr>
            <a:xfrm>
              <a:off x="-53567625" y="2527275"/>
              <a:ext cx="73250" cy="29750"/>
            </a:xfrm>
            <a:custGeom>
              <a:rect b="b" l="l" r="r" t="t"/>
              <a:pathLst>
                <a:path extrusionOk="0" h="1190" w="293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g2a9f74e2c68_0_760"/>
            <p:cNvSpPr/>
            <p:nvPr/>
          </p:nvSpPr>
          <p:spPr>
            <a:xfrm>
              <a:off x="-53502250" y="246327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g2a9f74e2c68_0_760"/>
            <p:cNvSpPr/>
            <p:nvPr/>
          </p:nvSpPr>
          <p:spPr>
            <a:xfrm>
              <a:off x="-53577075" y="246327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g2a9f74e2c68_0_760"/>
            <p:cNvSpPr/>
            <p:nvPr/>
          </p:nvSpPr>
          <p:spPr>
            <a:xfrm>
              <a:off x="-53670800" y="2296300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g2a9f74e2c68_0_760"/>
          <p:cNvGrpSpPr/>
          <p:nvPr/>
        </p:nvGrpSpPr>
        <p:grpSpPr>
          <a:xfrm>
            <a:off x="7677636" y="5330335"/>
            <a:ext cx="724405" cy="823974"/>
            <a:chOff x="-52092425" y="2303525"/>
            <a:chExt cx="279650" cy="318100"/>
          </a:xfrm>
        </p:grpSpPr>
        <p:sp>
          <p:nvSpPr>
            <p:cNvPr id="1267" name="Google Shape;1267;g2a9f74e2c68_0_760"/>
            <p:cNvSpPr/>
            <p:nvPr/>
          </p:nvSpPr>
          <p:spPr>
            <a:xfrm>
              <a:off x="-51989225" y="253595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g2a9f74e2c68_0_760"/>
            <p:cNvSpPr/>
            <p:nvPr/>
          </p:nvSpPr>
          <p:spPr>
            <a:xfrm>
              <a:off x="-52092425" y="2303525"/>
              <a:ext cx="279650" cy="318100"/>
            </a:xfrm>
            <a:custGeom>
              <a:rect b="b" l="l" r="r" t="t"/>
              <a:pathLst>
                <a:path extrusionOk="0" h="12724" w="11186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g2a9f74e2c68_0_760"/>
            <p:cNvSpPr/>
            <p:nvPr/>
          </p:nvSpPr>
          <p:spPr>
            <a:xfrm>
              <a:off x="-51998675" y="2454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g2a9f74e2c68_0_760"/>
            <p:cNvSpPr/>
            <p:nvPr/>
          </p:nvSpPr>
          <p:spPr>
            <a:xfrm>
              <a:off x="-51925450" y="24546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g2a9f74e2c68_0_760"/>
            <p:cNvSpPr/>
            <p:nvPr/>
          </p:nvSpPr>
          <p:spPr>
            <a:xfrm>
              <a:off x="-51981350" y="2472725"/>
              <a:ext cx="55925" cy="55950"/>
            </a:xfrm>
            <a:custGeom>
              <a:rect b="b" l="l" r="r" t="t"/>
              <a:pathLst>
                <a:path extrusionOk="0" h="2238" w="2237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2" name="Google Shape;1272;g2a9f74e2c68_0_760"/>
          <p:cNvGrpSpPr/>
          <p:nvPr/>
        </p:nvGrpSpPr>
        <p:grpSpPr>
          <a:xfrm>
            <a:off x="5825220" y="5308311"/>
            <a:ext cx="822258" cy="826306"/>
            <a:chOff x="-52906025" y="2293950"/>
            <a:chExt cx="317425" cy="319000"/>
          </a:xfrm>
        </p:grpSpPr>
        <p:sp>
          <p:nvSpPr>
            <p:cNvPr id="1273" name="Google Shape;1273;g2a9f74e2c68_0_760"/>
            <p:cNvSpPr/>
            <p:nvPr/>
          </p:nvSpPr>
          <p:spPr>
            <a:xfrm>
              <a:off x="-52783950" y="2526500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g2a9f74e2c68_0_760"/>
            <p:cNvSpPr/>
            <p:nvPr/>
          </p:nvSpPr>
          <p:spPr>
            <a:xfrm>
              <a:off x="-5271857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g2a9f74e2c68_0_760"/>
            <p:cNvSpPr/>
            <p:nvPr/>
          </p:nvSpPr>
          <p:spPr>
            <a:xfrm>
              <a:off x="-52906025" y="2293950"/>
              <a:ext cx="317425" cy="319000"/>
            </a:xfrm>
            <a:custGeom>
              <a:rect b="b" l="l" r="r" t="t"/>
              <a:pathLst>
                <a:path extrusionOk="0" h="12760" w="12697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g2a9f74e2c68_0_760"/>
          <p:cNvGrpSpPr/>
          <p:nvPr/>
        </p:nvGrpSpPr>
        <p:grpSpPr>
          <a:xfrm>
            <a:off x="741965" y="5329157"/>
            <a:ext cx="628431" cy="826306"/>
            <a:chOff x="-52074300" y="1911950"/>
            <a:chExt cx="242600" cy="319000"/>
          </a:xfrm>
        </p:grpSpPr>
        <p:sp>
          <p:nvSpPr>
            <p:cNvPr id="1277" name="Google Shape;1277;g2a9f74e2c68_0_760"/>
            <p:cNvSpPr/>
            <p:nvPr/>
          </p:nvSpPr>
          <p:spPr>
            <a:xfrm>
              <a:off x="-51989225" y="21256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g2a9f74e2c68_0_760"/>
            <p:cNvSpPr/>
            <p:nvPr/>
          </p:nvSpPr>
          <p:spPr>
            <a:xfrm>
              <a:off x="-51998675" y="206237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g2a9f74e2c68_0_760"/>
            <p:cNvSpPr/>
            <p:nvPr/>
          </p:nvSpPr>
          <p:spPr>
            <a:xfrm>
              <a:off x="-51925450" y="20623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g2a9f74e2c68_0_760"/>
            <p:cNvSpPr/>
            <p:nvPr/>
          </p:nvSpPr>
          <p:spPr>
            <a:xfrm>
              <a:off x="-52074300" y="1911950"/>
              <a:ext cx="242600" cy="319000"/>
            </a:xfrm>
            <a:custGeom>
              <a:rect b="b" l="l" r="r" t="t"/>
              <a:pathLst>
                <a:path extrusionOk="0" h="12760" w="9704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C582F4"/>
            </a:solidFill>
            <a:ln cap="flat" cmpd="sng" w="9525">
              <a:solidFill>
                <a:srgbClr val="C58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C582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a9f74e2c68_0_724"/>
          <p:cNvSpPr/>
          <p:nvPr/>
        </p:nvSpPr>
        <p:spPr>
          <a:xfrm>
            <a:off x="285537" y="231304"/>
            <a:ext cx="8567100" cy="57606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TRABAJO EN CLASES /</a:t>
            </a:r>
            <a:endParaRPr b="1" sz="4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Bitácora de registro de actividades </a:t>
            </a:r>
            <a:endParaRPr b="1" sz="2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ACTIVIDAD 4. IDENTIFICAR UN PROBLEMA</a:t>
            </a:r>
            <a:r>
              <a:rPr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Trabajo en clases. En equipos.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7" name="Google Shape;1287;g2a9f74e2c68_0_724"/>
          <p:cNvSpPr/>
          <p:nvPr/>
        </p:nvSpPr>
        <p:spPr>
          <a:xfrm>
            <a:off x="7451997" y="447310"/>
            <a:ext cx="1224300" cy="12243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8" name="Google Shape;1288;g2a9f74e2c68_0_724"/>
          <p:cNvPicPr preferRelativeResize="0"/>
          <p:nvPr/>
        </p:nvPicPr>
        <p:blipFill rotWithShape="1">
          <a:blip r:embed="rId3">
            <a:alphaModFix/>
          </a:blip>
          <a:srcRect b="23905" l="28407" r="61753" t="43404"/>
          <a:stretch/>
        </p:blipFill>
        <p:spPr>
          <a:xfrm>
            <a:off x="7814162" y="592562"/>
            <a:ext cx="499826" cy="9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93c58e016_0_461"/>
          <p:cNvSpPr/>
          <p:nvPr/>
        </p:nvSpPr>
        <p:spPr>
          <a:xfrm rot="-786863">
            <a:off x="-40203" y="381493"/>
            <a:ext cx="8414346" cy="5534045"/>
          </a:xfrm>
          <a:custGeom>
            <a:rect b="b" l="l" r="r" t="t"/>
            <a:pathLst>
              <a:path extrusionOk="0" h="204367" w="240073">
                <a:moveTo>
                  <a:pt x="98444" y="0"/>
                </a:moveTo>
                <a:cubicBezTo>
                  <a:pt x="66611" y="0"/>
                  <a:pt x="32985" y="23173"/>
                  <a:pt x="18273" y="58560"/>
                </a:cubicBezTo>
                <a:cubicBezTo>
                  <a:pt x="0" y="102473"/>
                  <a:pt x="9686" y="134990"/>
                  <a:pt x="9686" y="134990"/>
                </a:cubicBezTo>
                <a:cubicBezTo>
                  <a:pt x="9686" y="134990"/>
                  <a:pt x="19372" y="174100"/>
                  <a:pt x="57750" y="192861"/>
                </a:cubicBezTo>
                <a:cubicBezTo>
                  <a:pt x="75386" y="201502"/>
                  <a:pt x="94579" y="204367"/>
                  <a:pt x="113787" y="204367"/>
                </a:cubicBezTo>
                <a:cubicBezTo>
                  <a:pt x="136375" y="204367"/>
                  <a:pt x="158984" y="200405"/>
                  <a:pt x="179108" y="197216"/>
                </a:cubicBezTo>
                <a:cubicBezTo>
                  <a:pt x="216346" y="191315"/>
                  <a:pt x="240073" y="163925"/>
                  <a:pt x="237549" y="131408"/>
                </a:cubicBezTo>
                <a:cubicBezTo>
                  <a:pt x="235026" y="98851"/>
                  <a:pt x="204951" y="96002"/>
                  <a:pt x="182038" y="63525"/>
                </a:cubicBezTo>
                <a:cubicBezTo>
                  <a:pt x="159085" y="31090"/>
                  <a:pt x="157905" y="18962"/>
                  <a:pt x="120952" y="4230"/>
                </a:cubicBezTo>
                <a:cubicBezTo>
                  <a:pt x="113750" y="1358"/>
                  <a:pt x="106150" y="0"/>
                  <a:pt x="98444" y="0"/>
                </a:cubicBezTo>
                <a:close/>
              </a:path>
            </a:pathLst>
          </a:custGeom>
          <a:solidFill>
            <a:srgbClr val="C58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a93c58e016_0_461"/>
          <p:cNvSpPr txBox="1"/>
          <p:nvPr>
            <p:ph idx="4294967295" type="title"/>
          </p:nvPr>
        </p:nvSpPr>
        <p:spPr>
          <a:xfrm>
            <a:off x="999948" y="1885400"/>
            <a:ext cx="45510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Barlow Condensed"/>
              <a:buNone/>
            </a:pPr>
            <a:r>
              <a:rPr lang="es-CL" sz="4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¿Para qué?</a:t>
            </a:r>
            <a:endParaRPr sz="4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6" name="Google Shape;286;g2a93c58e016_0_461"/>
          <p:cNvSpPr txBox="1"/>
          <p:nvPr>
            <p:ph idx="4294967295" type="subTitle"/>
          </p:nvPr>
        </p:nvSpPr>
        <p:spPr>
          <a:xfrm>
            <a:off x="939674" y="2956836"/>
            <a:ext cx="7131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i="1" lang="es-CL" sz="2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Para agregar valor al entorno, identificando oportunidades que permitan desarrollar un proyecto de emprendimiento  vinculado con la especialidad.</a:t>
            </a:r>
            <a:endParaRPr i="1" sz="8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4" name="Google Shape;1294;g2a9f74e2c68_0_301"/>
          <p:cNvGraphicFramePr/>
          <p:nvPr/>
        </p:nvGraphicFramePr>
        <p:xfrm>
          <a:off x="273958" y="8249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{5F6F3076-5C53-43B2-A46C-C122711FCDF4}</a:tableStyleId>
              </a:tblPr>
              <a:tblGrid>
                <a:gridCol w="2740000"/>
                <a:gridCol w="3098325"/>
                <a:gridCol w="2757750"/>
              </a:tblGrid>
              <a:tr h="127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6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¿Cuál es el problema que quieres investigar?  ¿Por qué es importante?</a:t>
                      </a:r>
                      <a:endParaRPr i="0" sz="16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6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Datos que puedan respaldar el problema. (</a:t>
                      </a:r>
                      <a:r>
                        <a:rPr lang="es-CL" sz="1600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Al menos dos).</a:t>
                      </a:r>
                      <a:endParaRPr i="0" sz="16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6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¿Para quién es un problema? </a:t>
                      </a:r>
                      <a:endParaRPr i="0" sz="16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6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8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 </a:t>
                      </a:r>
                      <a:endParaRPr i="0" sz="18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u="none" cap="none" strike="noStrike">
                          <a:solidFill>
                            <a:srgbClr val="666666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Cifras, estadísticas, tendencias de Chile y el mundo que les ayude a conocer mejor el problema</a:t>
                      </a:r>
                      <a:endParaRPr i="0" u="none" cap="none" strike="noStrike">
                        <a:solidFill>
                          <a:srgbClr val="666666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u="none" cap="none" strike="noStrike">
                          <a:solidFill>
                            <a:srgbClr val="666666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 Características generales, comportamientos, frustraciones y anhelos, relacionados al problema</a:t>
                      </a:r>
                      <a:r>
                        <a:rPr i="0" lang="es-CL" sz="1600" u="none" cap="none" strike="noStrike">
                          <a:solidFill>
                            <a:srgbClr val="666666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.</a:t>
                      </a:r>
                      <a:r>
                        <a:rPr i="0" lang="es-CL" sz="16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endParaRPr i="0" sz="16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6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¿Qué factores del entorno/ contexto son necesarios de tener en consideración? </a:t>
                      </a:r>
                      <a:endParaRPr i="0" sz="16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8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Plantear el problema con una pregunta ¿Cómo podríamos…? </a:t>
                      </a:r>
                      <a:endParaRPr i="0" sz="18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Ejemplo: </a:t>
                      </a:r>
                      <a:r>
                        <a:rPr lang="es-CL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“¿Cómo podríamos mejorar la seguridad de los ciclistas en la avenida troncal?”</a:t>
                      </a:r>
                      <a:endParaRPr i="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6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8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8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295" name="Google Shape;1295;g2a9f74e2c68_0_301"/>
          <p:cNvSpPr txBox="1"/>
          <p:nvPr/>
        </p:nvSpPr>
        <p:spPr>
          <a:xfrm>
            <a:off x="231932" y="5646687"/>
            <a:ext cx="8638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666666"/>
                </a:highlight>
                <a:latin typeface="Barlow"/>
                <a:ea typeface="Barlow"/>
                <a:cs typeface="Barlow"/>
                <a:sym typeface="Barlow"/>
              </a:rPr>
              <a:t>Buscar en internet cifras, datos, reportajes que evidencien que lo que están abordando efectivamente es un problema dentro de la especialidad.</a:t>
            </a:r>
            <a:endParaRPr sz="1600">
              <a:solidFill>
                <a:schemeClr val="lt1"/>
              </a:solidFill>
              <a:highlight>
                <a:srgbClr val="666666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6" name="Google Shape;1296;g2a9f74e2c68_0_301"/>
          <p:cNvSpPr txBox="1"/>
          <p:nvPr>
            <p:ph idx="4294967295" type="title"/>
          </p:nvPr>
        </p:nvSpPr>
        <p:spPr>
          <a:xfrm>
            <a:off x="138158" y="251945"/>
            <a:ext cx="7383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3600"/>
              <a:buFont typeface="Barlow"/>
              <a:buNone/>
            </a:pPr>
            <a:r>
              <a:rPr lang="es-CL" sz="2000">
                <a:latin typeface="Comfortaa"/>
                <a:ea typeface="Comfortaa"/>
                <a:cs typeface="Comfortaa"/>
                <a:sym typeface="Comfortaa"/>
              </a:rPr>
              <a:t>ACTIVIDAD 4. IDENTIFICAR UN PROBLEMA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" name="Google Shape;1302;g2a9f74e2c68_0_821"/>
          <p:cNvGraphicFramePr/>
          <p:nvPr/>
        </p:nvGraphicFramePr>
        <p:xfrm>
          <a:off x="273958" y="8249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{5F6F3076-5C53-43B2-A46C-C122711FCDF4}</a:tableStyleId>
              </a:tblPr>
              <a:tblGrid>
                <a:gridCol w="2740000"/>
                <a:gridCol w="3098325"/>
                <a:gridCol w="2757750"/>
              </a:tblGrid>
              <a:tr h="127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6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¿Cuál es el problema que quieres investigar?  ¿Por qué es importante?</a:t>
                      </a:r>
                      <a:endParaRPr i="0" sz="16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6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Datos que puedan respaldar el problema. (</a:t>
                      </a:r>
                      <a:r>
                        <a:rPr lang="es-CL" sz="1600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Al menos dos).</a:t>
                      </a:r>
                      <a:endParaRPr i="0" sz="16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6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¿Para quién es un problema? </a:t>
                      </a:r>
                      <a:endParaRPr i="0" sz="16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6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8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 </a:t>
                      </a:r>
                      <a:endParaRPr i="0" sz="18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u="none" cap="none" strike="noStrike">
                          <a:solidFill>
                            <a:srgbClr val="666666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Cifras, estad</a:t>
                      </a:r>
                      <a:endParaRPr i="0" u="none" cap="none" strike="noStrike">
                        <a:solidFill>
                          <a:srgbClr val="666666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u="none" cap="none" strike="noStrike">
                          <a:solidFill>
                            <a:srgbClr val="666666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 Características generales, comportamientos, frustraciones y anhelos, relacionados al problema</a:t>
                      </a:r>
                      <a:r>
                        <a:rPr i="0" lang="es-CL" sz="1600" u="none" cap="none" strike="noStrike">
                          <a:solidFill>
                            <a:srgbClr val="666666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.</a:t>
                      </a:r>
                      <a:r>
                        <a:rPr i="0" lang="es-CL" sz="16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endParaRPr i="0" sz="16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6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¿Qué factores del entorno/ contexto son necesarios de tener en consideración? </a:t>
                      </a:r>
                      <a:endParaRPr i="0" sz="16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sz="1800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Plantear el problema con una pregunta ¿Cómo podríamos…? </a:t>
                      </a:r>
                      <a:endParaRPr i="0" sz="180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s-CL" u="none" cap="none" strike="noStrike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Ejemplo: </a:t>
                      </a:r>
                      <a:r>
                        <a:rPr lang="es-CL">
                          <a:solidFill>
                            <a:srgbClr val="FFFFFF"/>
                          </a:solidFill>
                          <a:highlight>
                            <a:srgbClr val="C582F4"/>
                          </a:highlight>
                          <a:latin typeface="Corbel"/>
                          <a:ea typeface="Corbel"/>
                          <a:cs typeface="Corbel"/>
                          <a:sym typeface="Corbel"/>
                        </a:rPr>
                        <a:t>“¿Cómo podríamos mejorar la seguridad de los ciclistas en la avenida troncal?”</a:t>
                      </a:r>
                      <a:endParaRPr i="0" u="none" cap="none" strike="noStrike">
                        <a:solidFill>
                          <a:srgbClr val="FFFFFF"/>
                        </a:solidFill>
                        <a:highlight>
                          <a:srgbClr val="C582F4"/>
                        </a:highlight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6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8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8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5075" marB="0" marR="5075" marL="50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303" name="Google Shape;1303;g2a9f74e2c68_0_821"/>
          <p:cNvSpPr txBox="1"/>
          <p:nvPr/>
        </p:nvSpPr>
        <p:spPr>
          <a:xfrm>
            <a:off x="231932" y="5646687"/>
            <a:ext cx="8638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666666"/>
                </a:highlight>
                <a:latin typeface="Barlow"/>
                <a:ea typeface="Barlow"/>
                <a:cs typeface="Barlow"/>
                <a:sym typeface="Barlow"/>
              </a:rPr>
              <a:t>Buscar en internet cifras, datos, reportajes que evidencien que lo que están abordando efectivamente es un problema dentro de la especialidad.</a:t>
            </a:r>
            <a:endParaRPr sz="1600">
              <a:solidFill>
                <a:schemeClr val="lt1"/>
              </a:solidFill>
              <a:highlight>
                <a:srgbClr val="666666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4" name="Google Shape;1304;g2a9f74e2c68_0_821"/>
          <p:cNvSpPr txBox="1"/>
          <p:nvPr>
            <p:ph idx="4294967295" type="title"/>
          </p:nvPr>
        </p:nvSpPr>
        <p:spPr>
          <a:xfrm>
            <a:off x="138158" y="251945"/>
            <a:ext cx="7383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3600"/>
              <a:buFont typeface="Barlow"/>
              <a:buNone/>
            </a:pPr>
            <a:r>
              <a:rPr lang="es-CL" sz="2000">
                <a:latin typeface="Comfortaa"/>
                <a:ea typeface="Comfortaa"/>
                <a:cs typeface="Comfortaa"/>
                <a:sym typeface="Comfortaa"/>
              </a:rPr>
              <a:t>ACTIVIDAD 4. IDENTIFICAR UN PROBLEMA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5" name="Google Shape;1305;g2a9f74e2c68_0_821"/>
          <p:cNvSpPr txBox="1"/>
          <p:nvPr/>
        </p:nvSpPr>
        <p:spPr>
          <a:xfrm>
            <a:off x="3118275" y="1429700"/>
            <a:ext cx="2685600" cy="208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575757"/>
                </a:solidFill>
                <a:latin typeface="Corbel"/>
                <a:ea typeface="Corbel"/>
                <a:cs typeface="Corbel"/>
                <a:sym typeface="Corbel"/>
              </a:rPr>
              <a:t>El turismo es responsable del 8% de las emisiones de gases de efecto invernadero causantes del calentamiento global. (</a:t>
            </a:r>
            <a:r>
              <a:rPr b="1" lang="es-CL" sz="12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https://radio.uchile.cl/2020/01/06/tiempo-de-turismo-sustentable/</a:t>
            </a:r>
            <a:endParaRPr b="1" sz="1200">
              <a:solidFill>
                <a:srgbClr val="575757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75757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575757"/>
                </a:solidFill>
                <a:latin typeface="Corbel"/>
                <a:ea typeface="Corbel"/>
                <a:cs typeface="Corbel"/>
                <a:sym typeface="Corbel"/>
              </a:rPr>
              <a:t>Impacto del turismo en lagunas rurales.</a:t>
            </a:r>
            <a:endParaRPr b="1" sz="1200">
              <a:solidFill>
                <a:srgbClr val="575757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200">
                <a:solidFill>
                  <a:srgbClr val="575757"/>
                </a:solidFill>
                <a:latin typeface="Corbel"/>
                <a:ea typeface="Corbel"/>
                <a:cs typeface="Corbel"/>
                <a:sym typeface="Corbel"/>
              </a:rPr>
              <a:t>https://newsletter.sma.gob.cl/turismo-lago-grey-s-a-con-superintendencia-del-medio-ambiente/</a:t>
            </a:r>
            <a:r>
              <a:rPr b="1" lang="es-CL" sz="1200">
                <a:solidFill>
                  <a:srgbClr val="575757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 b="1" sz="1200">
              <a:solidFill>
                <a:srgbClr val="57575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06" name="Google Shape;1306;g2a9f74e2c68_0_821"/>
          <p:cNvSpPr txBox="1"/>
          <p:nvPr/>
        </p:nvSpPr>
        <p:spPr>
          <a:xfrm>
            <a:off x="5955087" y="1189352"/>
            <a:ext cx="2843700" cy="242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-118662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Corbel"/>
              <a:buChar char="✔"/>
            </a:pPr>
            <a:r>
              <a:rPr b="1" lang="es-CL">
                <a:solidFill>
                  <a:srgbClr val="575757"/>
                </a:solidFill>
                <a:latin typeface="Corbel"/>
                <a:ea typeface="Corbel"/>
                <a:cs typeface="Corbel"/>
                <a:sym typeface="Corbel"/>
              </a:rPr>
              <a:t>Para los turistas, el impacto ambiental del turismo puede significar una disminución de la calidad de su experiencia de viaje.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indent="-29762" lvl="0" marL="9643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</a:pPr>
            <a:r>
              <a:t/>
            </a:r>
            <a:endParaRPr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8662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Corbel"/>
              <a:buChar char="✔"/>
            </a:pPr>
            <a:r>
              <a:rPr b="1" lang="es-CL">
                <a:solidFill>
                  <a:srgbClr val="575757"/>
                </a:solidFill>
                <a:latin typeface="Corbel"/>
                <a:ea typeface="Corbel"/>
                <a:cs typeface="Corbel"/>
                <a:sym typeface="Corbel"/>
              </a:rPr>
              <a:t>Para las empresas turísticas, puede generar costos adicionales, como el tratamiento de aguas residuales, la gestión de residuos y la reducción de las emisiones de gases de efecto invernadero.</a:t>
            </a:r>
            <a:endParaRPr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07" name="Google Shape;1307;g2a9f74e2c68_0_821"/>
          <p:cNvSpPr txBox="1"/>
          <p:nvPr/>
        </p:nvSpPr>
        <p:spPr>
          <a:xfrm>
            <a:off x="352521" y="4489078"/>
            <a:ext cx="2059200" cy="112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-118662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Corbel"/>
              <a:buChar char="✔"/>
            </a:pPr>
            <a:r>
              <a:rPr b="1" lang="es-CL">
                <a:solidFill>
                  <a:srgbClr val="575757"/>
                </a:solidFill>
                <a:latin typeface="Corbel"/>
                <a:ea typeface="Corbel"/>
                <a:cs typeface="Corbel"/>
                <a:sym typeface="Corbel"/>
              </a:rPr>
              <a:t>La naturaleza del destino turístico</a:t>
            </a:r>
            <a:endParaRPr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8662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Corbel"/>
              <a:buChar char="✔"/>
            </a:pPr>
            <a:r>
              <a:rPr b="1" lang="es-CL">
                <a:solidFill>
                  <a:srgbClr val="575757"/>
                </a:solidFill>
                <a:latin typeface="Corbel"/>
                <a:ea typeface="Corbel"/>
                <a:cs typeface="Corbel"/>
                <a:sym typeface="Corbel"/>
              </a:rPr>
              <a:t>El tipo de turismo.</a:t>
            </a:r>
            <a:endParaRPr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8662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Corbel"/>
              <a:buChar char="✔"/>
            </a:pPr>
            <a:r>
              <a:rPr b="1" lang="es-CL">
                <a:solidFill>
                  <a:srgbClr val="575757"/>
                </a:solidFill>
                <a:latin typeface="Corbel"/>
                <a:ea typeface="Corbel"/>
                <a:cs typeface="Corbel"/>
                <a:sym typeface="Corbel"/>
              </a:rPr>
              <a:t>La escala del turismo.</a:t>
            </a:r>
            <a:endParaRPr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8662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Corbel"/>
              <a:buChar char="✔"/>
            </a:pPr>
            <a:r>
              <a:rPr b="1" lang="es-CL">
                <a:solidFill>
                  <a:srgbClr val="575757"/>
                </a:solidFill>
                <a:latin typeface="Corbel"/>
                <a:ea typeface="Corbel"/>
                <a:cs typeface="Corbel"/>
                <a:sym typeface="Corbel"/>
              </a:rPr>
              <a:t>La gestión del turismo.</a:t>
            </a:r>
            <a:endParaRPr b="1">
              <a:solidFill>
                <a:srgbClr val="57575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08" name="Google Shape;1308;g2a9f74e2c68_0_821"/>
          <p:cNvSpPr txBox="1"/>
          <p:nvPr/>
        </p:nvSpPr>
        <p:spPr>
          <a:xfrm>
            <a:off x="3149101" y="4494800"/>
            <a:ext cx="5601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666666"/>
                </a:solidFill>
                <a:highlight>
                  <a:schemeClr val="accent4"/>
                </a:highlight>
                <a:latin typeface="Corbel"/>
                <a:ea typeface="Corbel"/>
                <a:cs typeface="Corbel"/>
                <a:sym typeface="Corbel"/>
              </a:rPr>
              <a:t>¿Cómo podríamos disminuir el impacto ambiental que genera el turismo en Chile? </a:t>
            </a:r>
            <a:endParaRPr>
              <a:solidFill>
                <a:srgbClr val="666666"/>
              </a:solidFill>
              <a:highlight>
                <a:schemeClr val="accent4"/>
              </a:highlight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09" name="Google Shape;1309;g2a9f74e2c68_0_821"/>
          <p:cNvSpPr txBox="1"/>
          <p:nvPr/>
        </p:nvSpPr>
        <p:spPr>
          <a:xfrm>
            <a:off x="619045" y="1980811"/>
            <a:ext cx="1526100" cy="112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75757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8662" lvl="0" marL="96437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Corbel"/>
              <a:buChar char="✔"/>
            </a:pPr>
            <a:r>
              <a:rPr b="1" lang="es-CL">
                <a:solidFill>
                  <a:srgbClr val="575757"/>
                </a:solidFill>
                <a:latin typeface="Corbel"/>
                <a:ea typeface="Corbel"/>
                <a:cs typeface="Corbel"/>
                <a:sym typeface="Corbel"/>
              </a:rPr>
              <a:t>Impacto Ambienta del turismo en Chile.</a:t>
            </a:r>
            <a:endParaRPr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58933" lvl="0" marL="96437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a9f74e2c68_0_731"/>
          <p:cNvSpPr txBox="1"/>
          <p:nvPr/>
        </p:nvSpPr>
        <p:spPr>
          <a:xfrm>
            <a:off x="212003" y="407025"/>
            <a:ext cx="4621500" cy="55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Es importante recordar que estamos en proceso de </a:t>
            </a:r>
            <a:r>
              <a:rPr b="1" lang="es-CL" sz="20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reconocer una oportunidad.</a:t>
            </a:r>
            <a:endParaRPr sz="20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Por lo tanto, </a:t>
            </a: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aún no debemos pensar en una solución</a:t>
            </a: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Oportunidades</a:t>
            </a:r>
            <a:r>
              <a:rPr lang="es-CL" sz="24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son las circunstancias favorables ante la necesidad de un nuevo producto, servicio o empresa.</a:t>
            </a:r>
            <a:endParaRPr sz="24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Por ahora tenemos la “posibilidad de solucionar un problema… luego</a:t>
            </a: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i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nos detendremos en el “cómo”.</a:t>
            </a:r>
            <a:endParaRPr i="1" sz="22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16" name="Google Shape;1316;g2a9f74e2c68_0_731"/>
          <p:cNvPicPr preferRelativeResize="0"/>
          <p:nvPr/>
        </p:nvPicPr>
        <p:blipFill rotWithShape="1">
          <a:blip r:embed="rId3">
            <a:alphaModFix/>
          </a:blip>
          <a:srcRect b="0" l="0" r="0" t="5935"/>
          <a:stretch/>
        </p:blipFill>
        <p:spPr>
          <a:xfrm>
            <a:off x="4866900" y="0"/>
            <a:ext cx="4277101" cy="603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a9f74e2c68_0_737"/>
          <p:cNvSpPr txBox="1"/>
          <p:nvPr/>
        </p:nvSpPr>
        <p:spPr>
          <a:xfrm>
            <a:off x="217800" y="238025"/>
            <a:ext cx="8708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¿Cómo transformar los hallazgos que hemos recopilado hasta ahora en una </a:t>
            </a:r>
            <a:endParaRPr sz="2800"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oportunidad </a:t>
            </a:r>
            <a:r>
              <a:rPr b="1" i="1" lang="es-CL" sz="28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de negocio</a:t>
            </a:r>
            <a:r>
              <a:rPr lang="es-CL" sz="28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sz="2800"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Una </a:t>
            </a:r>
            <a:r>
              <a:rPr b="1"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oportunidad </a:t>
            </a:r>
            <a:r>
              <a:rPr b="1" i="1"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de negocio</a:t>
            </a:r>
            <a:r>
              <a:rPr lang="es-CL" sz="2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, debe reunir las siguientes características:</a:t>
            </a:r>
            <a:endParaRPr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3" name="Google Shape;1323;g2a9f74e2c68_0_737"/>
          <p:cNvSpPr/>
          <p:nvPr/>
        </p:nvSpPr>
        <p:spPr>
          <a:xfrm>
            <a:off x="157350" y="2725825"/>
            <a:ext cx="2885700" cy="22578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Cubre una necesidad insatisfecha.</a:t>
            </a:r>
            <a:endParaRPr b="1"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4" name="Google Shape;1324;g2a9f74e2c68_0_737"/>
          <p:cNvSpPr/>
          <p:nvPr/>
        </p:nvSpPr>
        <p:spPr>
          <a:xfrm>
            <a:off x="3129150" y="2725825"/>
            <a:ext cx="2885700" cy="22578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Existe un grupo de mercado interesado y dispuesto a pagar por ello.</a:t>
            </a:r>
            <a:endParaRPr b="1"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5" name="Google Shape;1325;g2a9f74e2c68_0_737"/>
          <p:cNvSpPr/>
          <p:nvPr/>
        </p:nvSpPr>
        <p:spPr>
          <a:xfrm>
            <a:off x="6100950" y="2725825"/>
            <a:ext cx="2885700" cy="22578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El grupo de mercado tiene un tamaño adecuado.</a:t>
            </a:r>
            <a:endParaRPr b="1"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6" name="Google Shape;1326;g2a9f74e2c68_0_737"/>
          <p:cNvPicPr preferRelativeResize="0"/>
          <p:nvPr/>
        </p:nvPicPr>
        <p:blipFill rotWithShape="1">
          <a:blip r:embed="rId3">
            <a:alphaModFix/>
          </a:blip>
          <a:srcRect b="34796" l="25255" r="58222" t="38806"/>
          <a:stretch/>
        </p:blipFill>
        <p:spPr>
          <a:xfrm>
            <a:off x="3930750" y="5043300"/>
            <a:ext cx="1282483" cy="11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g2a9f74e2c68_0_741"/>
          <p:cNvGrpSpPr/>
          <p:nvPr/>
        </p:nvGrpSpPr>
        <p:grpSpPr>
          <a:xfrm>
            <a:off x="407518" y="2125449"/>
            <a:ext cx="2593373" cy="2606998"/>
            <a:chOff x="7098912" y="1969392"/>
            <a:chExt cx="359651" cy="361561"/>
          </a:xfrm>
        </p:grpSpPr>
        <p:sp>
          <p:nvSpPr>
            <p:cNvPr id="1333" name="Google Shape;1333;g2a9f74e2c68_0_741"/>
            <p:cNvSpPr/>
            <p:nvPr/>
          </p:nvSpPr>
          <p:spPr>
            <a:xfrm>
              <a:off x="7098912" y="2127607"/>
              <a:ext cx="134567" cy="202582"/>
            </a:xfrm>
            <a:custGeom>
              <a:rect b="b" l="l" r="r" t="t"/>
              <a:pathLst>
                <a:path extrusionOk="0" h="6365" w="4228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2a9f74e2c68_0_741"/>
            <p:cNvSpPr/>
            <p:nvPr/>
          </p:nvSpPr>
          <p:spPr>
            <a:xfrm>
              <a:off x="7120141" y="2297184"/>
              <a:ext cx="10662" cy="33005"/>
            </a:xfrm>
            <a:custGeom>
              <a:rect b="b" l="l" r="r" t="t"/>
              <a:pathLst>
                <a:path extrusionOk="0" h="1037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2a9f74e2c68_0_741"/>
            <p:cNvSpPr/>
            <p:nvPr/>
          </p:nvSpPr>
          <p:spPr>
            <a:xfrm>
              <a:off x="7199360" y="2297184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2a9f74e2c68_0_741"/>
            <p:cNvSpPr/>
            <p:nvPr/>
          </p:nvSpPr>
          <p:spPr>
            <a:xfrm>
              <a:off x="7357001" y="2165704"/>
              <a:ext cx="56876" cy="17823"/>
            </a:xfrm>
            <a:custGeom>
              <a:rect b="b" l="l" r="r" t="t"/>
              <a:pathLst>
                <a:path extrusionOk="0" h="560" w="1787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2a9f74e2c68_0_741"/>
            <p:cNvSpPr/>
            <p:nvPr/>
          </p:nvSpPr>
          <p:spPr>
            <a:xfrm>
              <a:off x="7312666" y="2133113"/>
              <a:ext cx="145897" cy="197840"/>
            </a:xfrm>
            <a:custGeom>
              <a:rect b="b" l="l" r="r" t="t"/>
              <a:pathLst>
                <a:path extrusionOk="0" h="6216" w="4584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2a9f74e2c68_0_741"/>
            <p:cNvSpPr/>
            <p:nvPr/>
          </p:nvSpPr>
          <p:spPr>
            <a:xfrm>
              <a:off x="7340324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2a9f74e2c68_0_741"/>
            <p:cNvSpPr/>
            <p:nvPr/>
          </p:nvSpPr>
          <p:spPr>
            <a:xfrm>
              <a:off x="7419511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2a9f74e2c68_0_741"/>
            <p:cNvSpPr/>
            <p:nvPr/>
          </p:nvSpPr>
          <p:spPr>
            <a:xfrm>
              <a:off x="7153878" y="1969392"/>
              <a:ext cx="225498" cy="188355"/>
            </a:xfrm>
            <a:custGeom>
              <a:rect b="b" l="l" r="r" t="t"/>
              <a:pathLst>
                <a:path extrusionOk="0" h="5918" w="7085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2a9f74e2c68_0_741"/>
            <p:cNvSpPr/>
            <p:nvPr/>
          </p:nvSpPr>
          <p:spPr>
            <a:xfrm>
              <a:off x="7193663" y="2003511"/>
              <a:ext cx="27308" cy="10248"/>
            </a:xfrm>
            <a:custGeom>
              <a:rect b="b" l="l" r="r" t="t"/>
              <a:pathLst>
                <a:path extrusionOk="0" h="322" w="85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2a9f74e2c68_0_741"/>
            <p:cNvSpPr/>
            <p:nvPr/>
          </p:nvSpPr>
          <p:spPr>
            <a:xfrm>
              <a:off x="7233065" y="2003511"/>
              <a:ext cx="83802" cy="10248"/>
            </a:xfrm>
            <a:custGeom>
              <a:rect b="b" l="l" r="r" t="t"/>
              <a:pathLst>
                <a:path extrusionOk="0" h="322" w="26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2a9f74e2c68_0_741"/>
            <p:cNvSpPr/>
            <p:nvPr/>
          </p:nvSpPr>
          <p:spPr>
            <a:xfrm>
              <a:off x="7193281" y="2031933"/>
              <a:ext cx="123936" cy="10248"/>
            </a:xfrm>
            <a:custGeom>
              <a:rect b="b" l="l" r="r" t="t"/>
              <a:pathLst>
                <a:path extrusionOk="0" h="322" w="3894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2a9f74e2c68_0_741"/>
            <p:cNvSpPr/>
            <p:nvPr/>
          </p:nvSpPr>
          <p:spPr>
            <a:xfrm>
              <a:off x="7193663" y="2059973"/>
              <a:ext cx="83770" cy="10248"/>
            </a:xfrm>
            <a:custGeom>
              <a:rect b="b" l="l" r="r" t="t"/>
              <a:pathLst>
                <a:path extrusionOk="0" h="322" w="2632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2a9f74e2c68_0_741"/>
            <p:cNvSpPr/>
            <p:nvPr/>
          </p:nvSpPr>
          <p:spPr>
            <a:xfrm>
              <a:off x="7289145" y="2059973"/>
              <a:ext cx="27722" cy="10248"/>
            </a:xfrm>
            <a:custGeom>
              <a:rect b="b" l="l" r="r" t="t"/>
              <a:pathLst>
                <a:path extrusionOk="0" h="322" w="871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6" name="Google Shape;1346;g2a9f74e2c68_0_741"/>
          <p:cNvSpPr/>
          <p:nvPr/>
        </p:nvSpPr>
        <p:spPr>
          <a:xfrm>
            <a:off x="3134875" y="2193363"/>
            <a:ext cx="5601600" cy="25392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¿Qué oportunidades de negocio puedes identificar en tu especialidad?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47" name="Google Shape;1347;g2a9f74e2c68_0_741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a9f74e2c68_0_876"/>
          <p:cNvSpPr/>
          <p:nvPr/>
        </p:nvSpPr>
        <p:spPr>
          <a:xfrm>
            <a:off x="237900" y="393950"/>
            <a:ext cx="8668200" cy="55134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0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SEMANA 3</a:t>
            </a:r>
            <a:endParaRPr sz="10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ac290376de_0_224"/>
          <p:cNvSpPr/>
          <p:nvPr/>
        </p:nvSpPr>
        <p:spPr>
          <a:xfrm>
            <a:off x="241350" y="300900"/>
            <a:ext cx="2199000" cy="56469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L" sz="2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</a:t>
            </a:r>
            <a:endParaRPr b="0" i="0" sz="1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EL ENTORNO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Equivale al</a:t>
            </a:r>
            <a:r>
              <a:rPr b="0" i="1" lang="es-CL" sz="1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30% de</a:t>
            </a:r>
            <a:r>
              <a:rPr i="1" lang="es-CL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las notas parciales del semestre.</a:t>
            </a:r>
            <a:endParaRPr b="0" i="0" sz="1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0" name="Google Shape;1360;g2ac290376de_0_224"/>
          <p:cNvSpPr/>
          <p:nvPr/>
        </p:nvSpPr>
        <p:spPr>
          <a:xfrm>
            <a:off x="4290925" y="2280700"/>
            <a:ext cx="4188900" cy="263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La bitácora de registro de actividades contiene: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1. Canvas personal.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2. Propósito del equipo.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3. Mapa de contexto.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4. Identificar un problema.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5. Pauta de entrevistas.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6. Perfil de usuario.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7. Mapa de viaje del usuario.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8. Oportunidades para emprender.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61" name="Google Shape;1361;g2ac290376de_0_224"/>
          <p:cNvPicPr preferRelativeResize="0"/>
          <p:nvPr/>
        </p:nvPicPr>
        <p:blipFill rotWithShape="1">
          <a:blip r:embed="rId3">
            <a:alphaModFix/>
          </a:blip>
          <a:srcRect b="24575" l="25432" r="58416" t="50659"/>
          <a:stretch/>
        </p:blipFill>
        <p:spPr>
          <a:xfrm>
            <a:off x="6907050" y="2985200"/>
            <a:ext cx="288574" cy="2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g2ac290376de_0_224"/>
          <p:cNvPicPr preferRelativeResize="0"/>
          <p:nvPr/>
        </p:nvPicPr>
        <p:blipFill rotWithShape="1">
          <a:blip r:embed="rId3">
            <a:alphaModFix/>
          </a:blip>
          <a:srcRect b="24575" l="25432" r="58416" t="50659"/>
          <a:stretch/>
        </p:blipFill>
        <p:spPr>
          <a:xfrm>
            <a:off x="7288050" y="3213800"/>
            <a:ext cx="288574" cy="2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g2ac290376de_0_224"/>
          <p:cNvPicPr preferRelativeResize="0"/>
          <p:nvPr/>
        </p:nvPicPr>
        <p:blipFill rotWithShape="1">
          <a:blip r:embed="rId3">
            <a:alphaModFix/>
          </a:blip>
          <a:srcRect b="24575" l="25432" r="58416" t="50659"/>
          <a:stretch/>
        </p:blipFill>
        <p:spPr>
          <a:xfrm>
            <a:off x="6983250" y="3442400"/>
            <a:ext cx="288574" cy="2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g2ac290376de_0_224"/>
          <p:cNvPicPr preferRelativeResize="0"/>
          <p:nvPr/>
        </p:nvPicPr>
        <p:blipFill rotWithShape="1">
          <a:blip r:embed="rId3">
            <a:alphaModFix/>
          </a:blip>
          <a:srcRect b="24575" l="25432" r="58416" t="50659"/>
          <a:stretch/>
        </p:blipFill>
        <p:spPr>
          <a:xfrm>
            <a:off x="7440450" y="3671000"/>
            <a:ext cx="288574" cy="2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g2ac290376de_0_224"/>
          <p:cNvSpPr txBox="1"/>
          <p:nvPr/>
        </p:nvSpPr>
        <p:spPr>
          <a:xfrm>
            <a:off x="2612125" y="300900"/>
            <a:ext cx="6401700" cy="5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Exposición sobre el propósito del equipo (de 3 minutos) + Entrega de bitácora de registro de actividades en clases, grupal. </a:t>
            </a:r>
            <a:r>
              <a:rPr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Quiz individual. </a:t>
            </a:r>
            <a:endParaRPr b="1" sz="22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b="1" sz="24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1371;g2a9f74e2c68_0_889"/>
          <p:cNvPicPr preferRelativeResize="0"/>
          <p:nvPr/>
        </p:nvPicPr>
        <p:blipFill rotWithShape="1">
          <a:blip r:embed="rId3">
            <a:alphaModFix/>
          </a:blip>
          <a:srcRect b="14340" l="21533" r="21844" t="24241"/>
          <a:stretch/>
        </p:blipFill>
        <p:spPr>
          <a:xfrm>
            <a:off x="0" y="676581"/>
            <a:ext cx="9144001" cy="557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g2a9f74e2c68_0_889"/>
          <p:cNvSpPr txBox="1"/>
          <p:nvPr/>
        </p:nvSpPr>
        <p:spPr>
          <a:xfrm>
            <a:off x="0" y="6251925"/>
            <a:ext cx="9144000" cy="62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* La suma de las tres evaluaciones parciales es un 60% , el examen transversal tiene una ponderación de 40%.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*Cada evaluación requiere de un 60% de logro para alcanzar la nota 4.0.</a:t>
            </a:r>
            <a:endParaRPr i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3" name="Google Shape;1373;g2a9f74e2c68_0_889"/>
          <p:cNvSpPr txBox="1"/>
          <p:nvPr/>
        </p:nvSpPr>
        <p:spPr>
          <a:xfrm>
            <a:off x="0" y="533400"/>
            <a:ext cx="91440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EA1 Identifica oportunidades en el entorno</a:t>
            </a:r>
            <a:endParaRPr b="1" sz="1600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74" name="Google Shape;1374;g2a9f74e2c68_0_889"/>
          <p:cNvSpPr/>
          <p:nvPr/>
        </p:nvSpPr>
        <p:spPr>
          <a:xfrm>
            <a:off x="1748450" y="21377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75" name="Google Shape;1375;g2a9f74e2c68_0_889"/>
          <p:cNvSpPr txBox="1"/>
          <p:nvPr/>
        </p:nvSpPr>
        <p:spPr>
          <a:xfrm>
            <a:off x="1567350" y="20309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EA2 Propone solución innovadora  según especialidad</a:t>
            </a:r>
            <a:endParaRPr b="1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76" name="Google Shape;1376;g2a9f74e2c68_0_889"/>
          <p:cNvSpPr/>
          <p:nvPr/>
        </p:nvSpPr>
        <p:spPr>
          <a:xfrm>
            <a:off x="1824650" y="35093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77" name="Google Shape;1377;g2a9f74e2c68_0_889"/>
          <p:cNvSpPr/>
          <p:nvPr/>
        </p:nvSpPr>
        <p:spPr>
          <a:xfrm>
            <a:off x="2053250" y="4880950"/>
            <a:ext cx="5245500" cy="18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78" name="Google Shape;1378;g2a9f74e2c68_0_889"/>
          <p:cNvSpPr txBox="1"/>
          <p:nvPr/>
        </p:nvSpPr>
        <p:spPr>
          <a:xfrm>
            <a:off x="1748450" y="34025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EA3 Crea un modelo de negocio innovador</a:t>
            </a:r>
            <a:endParaRPr b="1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79" name="Google Shape;1379;g2a9f74e2c68_0_889"/>
          <p:cNvSpPr txBox="1"/>
          <p:nvPr/>
        </p:nvSpPr>
        <p:spPr>
          <a:xfrm>
            <a:off x="1748450" y="477415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>
                <a:solidFill>
                  <a:srgbClr val="C582F4"/>
                </a:solidFill>
                <a:latin typeface="Arvo"/>
                <a:ea typeface="Arvo"/>
                <a:cs typeface="Arvo"/>
                <a:sym typeface="Arvo"/>
              </a:rPr>
              <a:t>ET Elabora pitch Deck para atraer inversionistas</a:t>
            </a:r>
            <a:endParaRPr b="1">
              <a:solidFill>
                <a:srgbClr val="C582F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80" name="Google Shape;1380;g2a9f74e2c68_0_889"/>
          <p:cNvSpPr txBox="1"/>
          <p:nvPr/>
        </p:nvSpPr>
        <p:spPr>
          <a:xfrm>
            <a:off x="1567350" y="1536850"/>
            <a:ext cx="1115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Conceptos iniciales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81" name="Google Shape;1381;g2a9f74e2c68_0_889"/>
          <p:cNvSpPr txBox="1"/>
          <p:nvPr/>
        </p:nvSpPr>
        <p:spPr>
          <a:xfrm>
            <a:off x="3167550" y="15368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Búsqueda de oportunidades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82" name="Google Shape;1382;g2a9f74e2c68_0_889"/>
          <p:cNvSpPr txBox="1"/>
          <p:nvPr/>
        </p:nvSpPr>
        <p:spPr>
          <a:xfrm>
            <a:off x="4920150" y="15368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Identificación de usuarios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83" name="Google Shape;1383;g2a9f74e2c68_0_889"/>
          <p:cNvSpPr txBox="1"/>
          <p:nvPr/>
        </p:nvSpPr>
        <p:spPr>
          <a:xfrm>
            <a:off x="6459975" y="1536850"/>
            <a:ext cx="138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1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Evaluar oportunidades</a:t>
            </a:r>
            <a:endParaRPr b="1" sz="11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84" name="Google Shape;1384;g2a9f74e2c68_0_889"/>
          <p:cNvSpPr txBox="1"/>
          <p:nvPr/>
        </p:nvSpPr>
        <p:spPr>
          <a:xfrm>
            <a:off x="-25450" y="25650"/>
            <a:ext cx="879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666666"/>
                </a:solidFill>
                <a:latin typeface="Arvo"/>
                <a:ea typeface="Arvo"/>
                <a:cs typeface="Arvo"/>
                <a:sym typeface="Arvo"/>
              </a:rPr>
              <a:t>Ruta de contenidos:</a:t>
            </a:r>
            <a:endParaRPr b="1" sz="2400">
              <a:solidFill>
                <a:srgbClr val="666666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0" name="Google Shape;1390;g2a9f74e2c68_0_906"/>
          <p:cNvGrpSpPr/>
          <p:nvPr/>
        </p:nvGrpSpPr>
        <p:grpSpPr>
          <a:xfrm>
            <a:off x="-8300" y="1507750"/>
            <a:ext cx="9152300" cy="3460745"/>
            <a:chOff x="-8300" y="1507750"/>
            <a:chExt cx="9152300" cy="3460745"/>
          </a:xfrm>
        </p:grpSpPr>
        <p:pic>
          <p:nvPicPr>
            <p:cNvPr id="1391" name="Google Shape;1391;g2a9f74e2c68_0_906"/>
            <p:cNvPicPr preferRelativeResize="0"/>
            <p:nvPr/>
          </p:nvPicPr>
          <p:blipFill rotWithShape="1">
            <a:blip r:embed="rId3">
              <a:alphaModFix/>
            </a:blip>
            <a:srcRect b="55849" l="13788" r="13904" t="7213"/>
            <a:stretch/>
          </p:blipFill>
          <p:spPr>
            <a:xfrm>
              <a:off x="0" y="1507750"/>
              <a:ext cx="9144001" cy="2626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2" name="Google Shape;1392;g2a9f74e2c68_0_906"/>
            <p:cNvSpPr/>
            <p:nvPr/>
          </p:nvSpPr>
          <p:spPr>
            <a:xfrm>
              <a:off x="-8300" y="2733025"/>
              <a:ext cx="7859700" cy="142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1393" name="Google Shape;1393;g2a9f74e2c68_0_906"/>
            <p:cNvSpPr/>
            <p:nvPr/>
          </p:nvSpPr>
          <p:spPr>
            <a:xfrm rot="-1737878">
              <a:off x="6726777" y="3263491"/>
              <a:ext cx="1595805" cy="14066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</p:grpSp>
      <p:sp>
        <p:nvSpPr>
          <p:cNvPr id="1394" name="Google Shape;1394;g2a9f74e2c68_0_906"/>
          <p:cNvSpPr/>
          <p:nvPr/>
        </p:nvSpPr>
        <p:spPr>
          <a:xfrm>
            <a:off x="237900" y="165350"/>
            <a:ext cx="8668200" cy="10320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SEMANA 3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CL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r>
              <a:rPr lang="es-CL" sz="2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EN EL ENTORNO 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5" name="Google Shape;1395;g2a9f74e2c68_0_906"/>
          <p:cNvSpPr txBox="1"/>
          <p:nvPr/>
        </p:nvSpPr>
        <p:spPr>
          <a:xfrm>
            <a:off x="1124225" y="3923775"/>
            <a:ext cx="710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OBJETIVO DE LA CLASE 3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Identificar usuarios aplicando métodos para empatizar y conocer sus necesidades.</a:t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6" name="Google Shape;1396;g2a9f74e2c68_0_906"/>
          <p:cNvSpPr/>
          <p:nvPr/>
        </p:nvSpPr>
        <p:spPr>
          <a:xfrm>
            <a:off x="2054000" y="2750000"/>
            <a:ext cx="3462950" cy="1069425"/>
          </a:xfrm>
          <a:custGeom>
            <a:rect b="b" l="l" r="r" t="t"/>
            <a:pathLst>
              <a:path extrusionOk="0" h="42777" w="138518">
                <a:moveTo>
                  <a:pt x="138518" y="0"/>
                </a:moveTo>
                <a:lnTo>
                  <a:pt x="138518" y="10864"/>
                </a:lnTo>
                <a:lnTo>
                  <a:pt x="0" y="10864"/>
                </a:lnTo>
                <a:lnTo>
                  <a:pt x="0" y="42777"/>
                </a:lnTo>
              </a:path>
            </a:pathLst>
          </a:custGeom>
          <a:noFill/>
          <a:ln cap="flat" cmpd="sng" w="28575">
            <a:solidFill>
              <a:srgbClr val="C582F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Google Shape;1402;g2a9f74e2c68_0_749"/>
          <p:cNvPicPr preferRelativeResize="0"/>
          <p:nvPr/>
        </p:nvPicPr>
        <p:blipFill rotWithShape="1">
          <a:blip r:embed="rId3">
            <a:alphaModFix/>
          </a:blip>
          <a:srcRect b="23190" l="23563" r="57187" t="43831"/>
          <a:stretch/>
        </p:blipFill>
        <p:spPr>
          <a:xfrm>
            <a:off x="3816600" y="4884850"/>
            <a:ext cx="1510799" cy="145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g2a9f74e2c68_0_749"/>
          <p:cNvSpPr txBox="1"/>
          <p:nvPr/>
        </p:nvSpPr>
        <p:spPr>
          <a:xfrm>
            <a:off x="273099" y="1673800"/>
            <a:ext cx="8553900" cy="3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La investigación de usuarios es un conjunto de técnicas que se utilizan para </a:t>
            </a:r>
            <a:r>
              <a:rPr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recopilar información sobre cómo las personas utilizan productos y servicios.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Se utilizan para </a:t>
            </a:r>
            <a:r>
              <a:rPr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comprender los comportamientos, necesidades y motivaciones de los usuarios</a:t>
            </a:r>
            <a:r>
              <a:rPr lang="es-CL" sz="22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que es fundamental para el diseño y desarrollo de productos y servicios centrados en el usuario. </a:t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4" name="Google Shape;1404;g2a9f74e2c68_0_749"/>
          <p:cNvSpPr txBox="1"/>
          <p:nvPr>
            <p:ph idx="4294967295" type="title"/>
          </p:nvPr>
        </p:nvSpPr>
        <p:spPr>
          <a:xfrm>
            <a:off x="273102" y="234175"/>
            <a:ext cx="82701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40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MÉTODOS DE INVESTIGACIÓN DE USUARIO</a:t>
            </a:r>
            <a:endParaRPr sz="40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93c58e016_0_585"/>
          <p:cNvSpPr/>
          <p:nvPr/>
        </p:nvSpPr>
        <p:spPr>
          <a:xfrm>
            <a:off x="237900" y="393950"/>
            <a:ext cx="8668200" cy="55134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0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SEMANA 1</a:t>
            </a:r>
            <a:endParaRPr sz="10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3" name="Google Shape;293;g2a93c58e016_0_585"/>
          <p:cNvSpPr txBox="1"/>
          <p:nvPr/>
        </p:nvSpPr>
        <p:spPr>
          <a:xfrm>
            <a:off x="820350" y="4064625"/>
            <a:ext cx="7503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¡Comencemos!</a:t>
            </a:r>
            <a:endParaRPr sz="45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a9f74e2c68_0_860"/>
          <p:cNvSpPr/>
          <p:nvPr/>
        </p:nvSpPr>
        <p:spPr>
          <a:xfrm rot="-5400000">
            <a:off x="657850" y="1446375"/>
            <a:ext cx="3445500" cy="424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1" name="Google Shape;1411;g2a9f74e2c68_0_860"/>
          <p:cNvSpPr/>
          <p:nvPr/>
        </p:nvSpPr>
        <p:spPr>
          <a:xfrm rot="-5400000">
            <a:off x="5077450" y="1446375"/>
            <a:ext cx="3445500" cy="424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C58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2" name="Google Shape;1412;g2a9f74e2c68_0_860"/>
          <p:cNvSpPr txBox="1"/>
          <p:nvPr/>
        </p:nvSpPr>
        <p:spPr>
          <a:xfrm>
            <a:off x="617450" y="2066874"/>
            <a:ext cx="34548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¿Cómo podemos definir a un </a:t>
            </a:r>
            <a:r>
              <a:rPr b="1" lang="es-CL" sz="20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usuario</a:t>
            </a:r>
            <a:r>
              <a:rPr b="1" lang="es-CL" sz="20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b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7575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Es la </a:t>
            </a:r>
            <a:r>
              <a:rPr lang="es-CL" sz="20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persona que interactúa con un producto o servicio</a:t>
            </a:r>
            <a:r>
              <a:rPr lang="es-CL" sz="20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 para realizar una tarea o propósito específico.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7575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("Designing for the Digital Age" de Don Norman)</a:t>
            </a:r>
            <a:endParaRPr sz="1100">
              <a:solidFill>
                <a:srgbClr val="57575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3" name="Google Shape;1413;g2a9f74e2c68_0_860"/>
          <p:cNvSpPr txBox="1"/>
          <p:nvPr/>
        </p:nvSpPr>
        <p:spPr>
          <a:xfrm>
            <a:off x="4865050" y="2005975"/>
            <a:ext cx="3870300" cy="31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¿Y cómo podemos definir un </a:t>
            </a:r>
            <a:r>
              <a:rPr b="1" lang="es-CL" sz="20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cliente</a:t>
            </a:r>
            <a:r>
              <a:rPr b="1" lang="es-CL" sz="20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b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7575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Un cliente una </a:t>
            </a:r>
            <a:r>
              <a:rPr lang="es-CL" sz="2000">
                <a:solidFill>
                  <a:srgbClr val="77C6FC"/>
                </a:solidFill>
                <a:latin typeface="Comfortaa"/>
                <a:ea typeface="Comfortaa"/>
                <a:cs typeface="Comfortaa"/>
                <a:sym typeface="Comfortaa"/>
              </a:rPr>
              <a:t>persona o entidad que compra</a:t>
            </a:r>
            <a:r>
              <a:rPr lang="es-CL" sz="20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 bienes o servicios de una empresa". Los clientes pueden ser personas, empresas u organizaciones.</a:t>
            </a:r>
            <a:endParaRPr sz="2000">
              <a:solidFill>
                <a:srgbClr val="57575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1100">
                <a:solidFill>
                  <a:srgbClr val="575757"/>
                </a:solidFill>
                <a:latin typeface="Comfortaa"/>
                <a:ea typeface="Comfortaa"/>
                <a:cs typeface="Comfortaa"/>
                <a:sym typeface="Comfortaa"/>
              </a:rPr>
              <a:t>("Principios de Marketing" de Philip Kotler)</a:t>
            </a:r>
            <a:r>
              <a:rPr lang="es-CL" sz="1100">
                <a:solidFill>
                  <a:srgbClr val="1F1F1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4" name="Google Shape;1414;g2a9f74e2c68_0_860"/>
          <p:cNvSpPr txBox="1"/>
          <p:nvPr/>
        </p:nvSpPr>
        <p:spPr>
          <a:xfrm>
            <a:off x="149850" y="5451475"/>
            <a:ext cx="8844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</a:pPr>
            <a:r>
              <a:rPr lang="es-CL" sz="16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Los usuarios pueden ser clientes, pero también pueden ser personas que no pagan por el producto o servicio.</a:t>
            </a:r>
            <a:endParaRPr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5" name="Google Shape;1415;g2a9f74e2c68_0_860"/>
          <p:cNvSpPr txBox="1"/>
          <p:nvPr>
            <p:ph idx="4294967295" type="title"/>
          </p:nvPr>
        </p:nvSpPr>
        <p:spPr>
          <a:xfrm>
            <a:off x="273102" y="234175"/>
            <a:ext cx="82701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40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MÉTODOS DE INVESTIGACIÓN DE USUARIO</a:t>
            </a:r>
            <a:endParaRPr sz="40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a9f74e2c68_0_864"/>
          <p:cNvSpPr txBox="1"/>
          <p:nvPr/>
        </p:nvSpPr>
        <p:spPr>
          <a:xfrm>
            <a:off x="0" y="59975"/>
            <a:ext cx="9144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u="sng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En esta asignatura utilizaremos ambos conceptos:</a:t>
            </a:r>
            <a:endParaRPr sz="2000" u="sng">
              <a:solidFill>
                <a:srgbClr val="666666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USUARIO</a:t>
            </a:r>
            <a:r>
              <a:rPr lang="es-CL" sz="28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			</a:t>
            </a:r>
            <a:r>
              <a:rPr lang="es-CL" sz="2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Y </a:t>
            </a:r>
            <a:r>
              <a:rPr lang="es-CL" sz="28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			</a:t>
            </a:r>
            <a:r>
              <a:rPr lang="es-CL" sz="32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CLIENTE</a:t>
            </a:r>
            <a:endParaRPr sz="32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20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En esta primera etapa, nos enfocaremos en</a:t>
            </a:r>
            <a:r>
              <a:rPr b="1" i="1" lang="es-CL" sz="20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el concepto </a:t>
            </a:r>
            <a:r>
              <a:rPr b="1" i="1" lang="es-CL" sz="24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usuario</a:t>
            </a:r>
            <a:r>
              <a:rPr b="1" i="1" lang="es-CL" sz="20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con mayor énfasis, ya que la oportunidad que detectaremos es para resolver sus problemas y “dolores”.</a:t>
            </a:r>
            <a:endParaRPr b="1" i="1" sz="18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pic>
        <p:nvPicPr>
          <p:cNvPr id="1422" name="Google Shape;1422;g2a9f74e2c68_0_864"/>
          <p:cNvPicPr preferRelativeResize="0"/>
          <p:nvPr/>
        </p:nvPicPr>
        <p:blipFill rotWithShape="1">
          <a:blip r:embed="rId3">
            <a:alphaModFix/>
          </a:blip>
          <a:srcRect b="2919" l="0" r="0" t="27722"/>
          <a:stretch/>
        </p:blipFill>
        <p:spPr>
          <a:xfrm>
            <a:off x="0" y="2630775"/>
            <a:ext cx="9144003" cy="422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a9f74e2c68_0_868"/>
          <p:cNvSpPr txBox="1"/>
          <p:nvPr/>
        </p:nvSpPr>
        <p:spPr>
          <a:xfrm>
            <a:off x="124488" y="1269825"/>
            <a:ext cx="5805600" cy="5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onsiste en crear un arquetipo que representa a usuarios con características y patrones comunes que comparten el problema identificado.</a:t>
            </a:r>
            <a:b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Toma las </a:t>
            </a:r>
            <a:r>
              <a:rPr b="1" lang="es-CL" sz="2000">
                <a:solidFill>
                  <a:srgbClr val="00B0F0"/>
                </a:solidFill>
                <a:latin typeface="Comfortaa"/>
                <a:ea typeface="Comfortaa"/>
                <a:cs typeface="Comfortaa"/>
                <a:sym typeface="Comfortaa"/>
              </a:rPr>
              <a:t>características más relevantes de los usuarios y se construye UN solo perfil</a:t>
            </a:r>
            <a:r>
              <a:rPr b="1"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20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Nos sirve para conocer mejor la realidad de las personas para las que estamos desarrollando nuestras soluciones.</a:t>
            </a:r>
            <a:endParaRPr b="1" sz="18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20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El perfil de usuario es útil en todas las fases del emprendimiento.</a:t>
            </a:r>
            <a:endParaRPr i="1" sz="20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429" name="Google Shape;1429;g2a9f74e2c68_0_868"/>
          <p:cNvGrpSpPr/>
          <p:nvPr/>
        </p:nvGrpSpPr>
        <p:grpSpPr>
          <a:xfrm>
            <a:off x="7312425" y="1450775"/>
            <a:ext cx="543842" cy="543842"/>
            <a:chOff x="-56010850" y="2294725"/>
            <a:chExt cx="319025" cy="319025"/>
          </a:xfrm>
        </p:grpSpPr>
        <p:sp>
          <p:nvSpPr>
            <p:cNvPr id="1430" name="Google Shape;1430;g2a9f74e2c68_0_868"/>
            <p:cNvSpPr/>
            <p:nvPr/>
          </p:nvSpPr>
          <p:spPr>
            <a:xfrm>
              <a:off x="-5590687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31" name="Google Shape;1431;g2a9f74e2c68_0_868"/>
            <p:cNvSpPr/>
            <p:nvPr/>
          </p:nvSpPr>
          <p:spPr>
            <a:xfrm>
              <a:off x="-5591632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32" name="Google Shape;1432;g2a9f74e2c68_0_868"/>
            <p:cNvSpPr/>
            <p:nvPr/>
          </p:nvSpPr>
          <p:spPr>
            <a:xfrm>
              <a:off x="-55842300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33" name="Google Shape;1433;g2a9f74e2c68_0_868"/>
            <p:cNvSpPr/>
            <p:nvPr/>
          </p:nvSpPr>
          <p:spPr>
            <a:xfrm>
              <a:off x="-56010850" y="2294725"/>
              <a:ext cx="319025" cy="319025"/>
            </a:xfrm>
            <a:custGeom>
              <a:rect b="b" l="l" r="r" t="t"/>
              <a:pathLst>
                <a:path extrusionOk="0" h="12761" w="12761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34" name="Google Shape;1434;g2a9f74e2c68_0_868"/>
          <p:cNvGrpSpPr/>
          <p:nvPr/>
        </p:nvGrpSpPr>
        <p:grpSpPr>
          <a:xfrm>
            <a:off x="8594000" y="2656129"/>
            <a:ext cx="413560" cy="543799"/>
            <a:chOff x="-52074300" y="1911950"/>
            <a:chExt cx="242600" cy="319000"/>
          </a:xfrm>
        </p:grpSpPr>
        <p:sp>
          <p:nvSpPr>
            <p:cNvPr id="1435" name="Google Shape;1435;g2a9f74e2c68_0_868"/>
            <p:cNvSpPr/>
            <p:nvPr/>
          </p:nvSpPr>
          <p:spPr>
            <a:xfrm>
              <a:off x="-51989225" y="21256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36" name="Google Shape;1436;g2a9f74e2c68_0_868"/>
            <p:cNvSpPr/>
            <p:nvPr/>
          </p:nvSpPr>
          <p:spPr>
            <a:xfrm>
              <a:off x="-51998675" y="206237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37" name="Google Shape;1437;g2a9f74e2c68_0_868"/>
            <p:cNvSpPr/>
            <p:nvPr/>
          </p:nvSpPr>
          <p:spPr>
            <a:xfrm>
              <a:off x="-51925450" y="20623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38" name="Google Shape;1438;g2a9f74e2c68_0_868"/>
            <p:cNvSpPr/>
            <p:nvPr/>
          </p:nvSpPr>
          <p:spPr>
            <a:xfrm>
              <a:off x="-52074300" y="1911950"/>
              <a:ext cx="242600" cy="319000"/>
            </a:xfrm>
            <a:custGeom>
              <a:rect b="b" l="l" r="r" t="t"/>
              <a:pathLst>
                <a:path extrusionOk="0" h="12760" w="9704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39" name="Google Shape;1439;g2a9f74e2c68_0_868"/>
          <p:cNvGrpSpPr/>
          <p:nvPr/>
        </p:nvGrpSpPr>
        <p:grpSpPr>
          <a:xfrm>
            <a:off x="7893912" y="1450947"/>
            <a:ext cx="551897" cy="542478"/>
            <a:chOff x="-55620975" y="2294725"/>
            <a:chExt cx="323750" cy="318225"/>
          </a:xfrm>
        </p:grpSpPr>
        <p:sp>
          <p:nvSpPr>
            <p:cNvPr id="1440" name="Google Shape;1440;g2a9f74e2c68_0_868"/>
            <p:cNvSpPr/>
            <p:nvPr/>
          </p:nvSpPr>
          <p:spPr>
            <a:xfrm>
              <a:off x="-5549652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1" name="Google Shape;1441;g2a9f74e2c68_0_868"/>
            <p:cNvSpPr/>
            <p:nvPr/>
          </p:nvSpPr>
          <p:spPr>
            <a:xfrm>
              <a:off x="-55505975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2" name="Google Shape;1442;g2a9f74e2c68_0_868"/>
            <p:cNvSpPr/>
            <p:nvPr/>
          </p:nvSpPr>
          <p:spPr>
            <a:xfrm>
              <a:off x="-55431150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3" name="Google Shape;1443;g2a9f74e2c68_0_868"/>
            <p:cNvSpPr/>
            <p:nvPr/>
          </p:nvSpPr>
          <p:spPr>
            <a:xfrm>
              <a:off x="-55620975" y="2294725"/>
              <a:ext cx="323750" cy="318225"/>
            </a:xfrm>
            <a:custGeom>
              <a:rect b="b" l="l" r="r" t="t"/>
              <a:pathLst>
                <a:path extrusionOk="0" h="12729" w="1295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4" name="Google Shape;1444;g2a9f74e2c68_0_868"/>
            <p:cNvSpPr/>
            <p:nvPr/>
          </p:nvSpPr>
          <p:spPr>
            <a:xfrm>
              <a:off x="-55450850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5" name="Google Shape;1445;g2a9f74e2c68_0_868"/>
            <p:cNvSpPr/>
            <p:nvPr/>
          </p:nvSpPr>
          <p:spPr>
            <a:xfrm>
              <a:off x="-55506775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46" name="Google Shape;1446;g2a9f74e2c68_0_868"/>
          <p:cNvGrpSpPr/>
          <p:nvPr/>
        </p:nvGrpSpPr>
        <p:grpSpPr>
          <a:xfrm>
            <a:off x="6167293" y="2643327"/>
            <a:ext cx="543799" cy="542478"/>
            <a:chOff x="-53690500" y="1903275"/>
            <a:chExt cx="319000" cy="318225"/>
          </a:xfrm>
        </p:grpSpPr>
        <p:sp>
          <p:nvSpPr>
            <p:cNvPr id="1447" name="Google Shape;1447;g2a9f74e2c68_0_868"/>
            <p:cNvSpPr/>
            <p:nvPr/>
          </p:nvSpPr>
          <p:spPr>
            <a:xfrm>
              <a:off x="-53567625" y="2136625"/>
              <a:ext cx="71675" cy="29750"/>
            </a:xfrm>
            <a:custGeom>
              <a:rect b="b" l="l" r="r" t="t"/>
              <a:pathLst>
                <a:path extrusionOk="0" h="1190" w="2867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8" name="Google Shape;1448;g2a9f74e2c68_0_868"/>
            <p:cNvSpPr/>
            <p:nvPr/>
          </p:nvSpPr>
          <p:spPr>
            <a:xfrm>
              <a:off x="-53502250" y="2072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9" name="Google Shape;1449;g2a9f74e2c68_0_868"/>
            <p:cNvSpPr/>
            <p:nvPr/>
          </p:nvSpPr>
          <p:spPr>
            <a:xfrm>
              <a:off x="-53577075" y="2072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50" name="Google Shape;1450;g2a9f74e2c68_0_868"/>
            <p:cNvSpPr/>
            <p:nvPr/>
          </p:nvSpPr>
          <p:spPr>
            <a:xfrm>
              <a:off x="-53690500" y="19032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51" name="Google Shape;1451;g2a9f74e2c68_0_868"/>
          <p:cNvGrpSpPr/>
          <p:nvPr/>
        </p:nvGrpSpPr>
        <p:grpSpPr>
          <a:xfrm>
            <a:off x="8503291" y="1453632"/>
            <a:ext cx="508896" cy="539793"/>
            <a:chOff x="-55217700" y="2296300"/>
            <a:chExt cx="298525" cy="316650"/>
          </a:xfrm>
        </p:grpSpPr>
        <p:sp>
          <p:nvSpPr>
            <p:cNvPr id="1452" name="Google Shape;1452;g2a9f74e2c68_0_868"/>
            <p:cNvSpPr/>
            <p:nvPr/>
          </p:nvSpPr>
          <p:spPr>
            <a:xfrm>
              <a:off x="-55105075" y="2426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53" name="Google Shape;1453;g2a9f74e2c68_0_868"/>
            <p:cNvSpPr/>
            <p:nvPr/>
          </p:nvSpPr>
          <p:spPr>
            <a:xfrm>
              <a:off x="-55030250" y="2426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54" name="Google Shape;1454;g2a9f74e2c68_0_868"/>
            <p:cNvSpPr/>
            <p:nvPr/>
          </p:nvSpPr>
          <p:spPr>
            <a:xfrm>
              <a:off x="-55095625" y="2488675"/>
              <a:ext cx="73275" cy="29775"/>
            </a:xfrm>
            <a:custGeom>
              <a:rect b="b" l="l" r="r" t="t"/>
              <a:pathLst>
                <a:path extrusionOk="0" h="1191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55" name="Google Shape;1455;g2a9f74e2c68_0_868"/>
            <p:cNvSpPr/>
            <p:nvPr/>
          </p:nvSpPr>
          <p:spPr>
            <a:xfrm>
              <a:off x="-55217700" y="2296300"/>
              <a:ext cx="298525" cy="316650"/>
            </a:xfrm>
            <a:custGeom>
              <a:rect b="b" l="l" r="r" t="t"/>
              <a:pathLst>
                <a:path extrusionOk="0" h="12666" w="11941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56" name="Google Shape;1456;g2a9f74e2c68_0_868"/>
          <p:cNvGrpSpPr/>
          <p:nvPr/>
        </p:nvGrpSpPr>
        <p:grpSpPr>
          <a:xfrm>
            <a:off x="6770595" y="2643327"/>
            <a:ext cx="508938" cy="542478"/>
            <a:chOff x="-53288825" y="1903275"/>
            <a:chExt cx="298550" cy="318225"/>
          </a:xfrm>
        </p:grpSpPr>
        <p:sp>
          <p:nvSpPr>
            <p:cNvPr id="1457" name="Google Shape;1457;g2a9f74e2c68_0_868"/>
            <p:cNvSpPr/>
            <p:nvPr/>
          </p:nvSpPr>
          <p:spPr>
            <a:xfrm>
              <a:off x="-53214000" y="20529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58" name="Google Shape;1458;g2a9f74e2c68_0_868"/>
            <p:cNvSpPr/>
            <p:nvPr/>
          </p:nvSpPr>
          <p:spPr>
            <a:xfrm>
              <a:off x="-53139175" y="2052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59" name="Google Shape;1459;g2a9f74e2c68_0_868"/>
            <p:cNvSpPr/>
            <p:nvPr/>
          </p:nvSpPr>
          <p:spPr>
            <a:xfrm>
              <a:off x="-53288825" y="1903275"/>
              <a:ext cx="298550" cy="318225"/>
            </a:xfrm>
            <a:custGeom>
              <a:rect b="b" l="l" r="r" t="t"/>
              <a:pathLst>
                <a:path extrusionOk="0" h="12729" w="11942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60" name="Google Shape;1460;g2a9f74e2c68_0_868"/>
          <p:cNvGrpSpPr/>
          <p:nvPr/>
        </p:nvGrpSpPr>
        <p:grpSpPr>
          <a:xfrm>
            <a:off x="6178700" y="1450947"/>
            <a:ext cx="476677" cy="542478"/>
            <a:chOff x="-56774850" y="2294725"/>
            <a:chExt cx="279625" cy="318225"/>
          </a:xfrm>
        </p:grpSpPr>
        <p:sp>
          <p:nvSpPr>
            <p:cNvPr id="1461" name="Google Shape;1461;g2a9f74e2c68_0_868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62" name="Google Shape;1462;g2a9f74e2c68_0_868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63" name="Google Shape;1463;g2a9f74e2c68_0_868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64" name="Google Shape;1464;g2a9f74e2c68_0_868"/>
          <p:cNvGrpSpPr/>
          <p:nvPr/>
        </p:nvGrpSpPr>
        <p:grpSpPr>
          <a:xfrm>
            <a:off x="7375678" y="2643659"/>
            <a:ext cx="476677" cy="539793"/>
            <a:chOff x="-52887125" y="1903275"/>
            <a:chExt cx="279625" cy="316650"/>
          </a:xfrm>
        </p:grpSpPr>
        <p:sp>
          <p:nvSpPr>
            <p:cNvPr id="1465" name="Google Shape;1465;g2a9f74e2c68_0_868"/>
            <p:cNvSpPr/>
            <p:nvPr/>
          </p:nvSpPr>
          <p:spPr>
            <a:xfrm>
              <a:off x="-5278395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66" name="Google Shape;1466;g2a9f74e2c68_0_868"/>
            <p:cNvSpPr/>
            <p:nvPr/>
          </p:nvSpPr>
          <p:spPr>
            <a:xfrm>
              <a:off x="-52887125" y="1903275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67" name="Google Shape;1467;g2a9f74e2c68_0_868"/>
          <p:cNvGrpSpPr/>
          <p:nvPr/>
        </p:nvGrpSpPr>
        <p:grpSpPr>
          <a:xfrm>
            <a:off x="6725851" y="1470419"/>
            <a:ext cx="539793" cy="508896"/>
            <a:chOff x="-56401500" y="2304975"/>
            <a:chExt cx="316650" cy="298525"/>
          </a:xfrm>
        </p:grpSpPr>
        <p:sp>
          <p:nvSpPr>
            <p:cNvPr id="1468" name="Google Shape;1468;g2a9f74e2c68_0_868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69" name="Google Shape;1469;g2a9f74e2c68_0_868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70" name="Google Shape;1470;g2a9f74e2c68_0_868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71" name="Google Shape;1471;g2a9f74e2c68_0_868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72" name="Google Shape;1472;g2a9f74e2c68_0_868"/>
          <p:cNvGrpSpPr/>
          <p:nvPr/>
        </p:nvGrpSpPr>
        <p:grpSpPr>
          <a:xfrm>
            <a:off x="7925385" y="2643830"/>
            <a:ext cx="539793" cy="540816"/>
            <a:chOff x="-52513800" y="1903475"/>
            <a:chExt cx="316650" cy="317250"/>
          </a:xfrm>
        </p:grpSpPr>
        <p:sp>
          <p:nvSpPr>
            <p:cNvPr id="1473" name="Google Shape;1473;g2a9f74e2c68_0_868"/>
            <p:cNvSpPr/>
            <p:nvPr/>
          </p:nvSpPr>
          <p:spPr>
            <a:xfrm>
              <a:off x="-5239170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74" name="Google Shape;1474;g2a9f74e2c68_0_868"/>
            <p:cNvSpPr/>
            <p:nvPr/>
          </p:nvSpPr>
          <p:spPr>
            <a:xfrm>
              <a:off x="-52513800" y="1903475"/>
              <a:ext cx="316650" cy="317250"/>
            </a:xfrm>
            <a:custGeom>
              <a:rect b="b" l="l" r="r" t="t"/>
              <a:pathLst>
                <a:path extrusionOk="0" h="12690" w="12666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75" name="Google Shape;1475;g2a9f74e2c68_0_868"/>
          <p:cNvGrpSpPr/>
          <p:nvPr/>
        </p:nvGrpSpPr>
        <p:grpSpPr>
          <a:xfrm>
            <a:off x="7319762" y="3855284"/>
            <a:ext cx="543842" cy="543842"/>
            <a:chOff x="-56010850" y="2294725"/>
            <a:chExt cx="319025" cy="319025"/>
          </a:xfrm>
        </p:grpSpPr>
        <p:sp>
          <p:nvSpPr>
            <p:cNvPr id="1476" name="Google Shape;1476;g2a9f74e2c68_0_868"/>
            <p:cNvSpPr/>
            <p:nvPr/>
          </p:nvSpPr>
          <p:spPr>
            <a:xfrm>
              <a:off x="-5590687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77" name="Google Shape;1477;g2a9f74e2c68_0_868"/>
            <p:cNvSpPr/>
            <p:nvPr/>
          </p:nvSpPr>
          <p:spPr>
            <a:xfrm>
              <a:off x="-5591632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78" name="Google Shape;1478;g2a9f74e2c68_0_868"/>
            <p:cNvSpPr/>
            <p:nvPr/>
          </p:nvSpPr>
          <p:spPr>
            <a:xfrm>
              <a:off x="-55842300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79" name="Google Shape;1479;g2a9f74e2c68_0_868"/>
            <p:cNvSpPr/>
            <p:nvPr/>
          </p:nvSpPr>
          <p:spPr>
            <a:xfrm>
              <a:off x="-56010850" y="2294725"/>
              <a:ext cx="319025" cy="319025"/>
            </a:xfrm>
            <a:custGeom>
              <a:rect b="b" l="l" r="r" t="t"/>
              <a:pathLst>
                <a:path extrusionOk="0" h="12761" w="12761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80" name="Google Shape;1480;g2a9f74e2c68_0_868"/>
          <p:cNvGrpSpPr/>
          <p:nvPr/>
        </p:nvGrpSpPr>
        <p:grpSpPr>
          <a:xfrm>
            <a:off x="8601337" y="5060638"/>
            <a:ext cx="413560" cy="543799"/>
            <a:chOff x="-52074300" y="1911950"/>
            <a:chExt cx="242600" cy="319000"/>
          </a:xfrm>
        </p:grpSpPr>
        <p:sp>
          <p:nvSpPr>
            <p:cNvPr id="1481" name="Google Shape;1481;g2a9f74e2c68_0_868"/>
            <p:cNvSpPr/>
            <p:nvPr/>
          </p:nvSpPr>
          <p:spPr>
            <a:xfrm>
              <a:off x="-51989225" y="21256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82" name="Google Shape;1482;g2a9f74e2c68_0_868"/>
            <p:cNvSpPr/>
            <p:nvPr/>
          </p:nvSpPr>
          <p:spPr>
            <a:xfrm>
              <a:off x="-51998675" y="206237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83" name="Google Shape;1483;g2a9f74e2c68_0_868"/>
            <p:cNvSpPr/>
            <p:nvPr/>
          </p:nvSpPr>
          <p:spPr>
            <a:xfrm>
              <a:off x="-51925450" y="20623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84" name="Google Shape;1484;g2a9f74e2c68_0_868"/>
            <p:cNvSpPr/>
            <p:nvPr/>
          </p:nvSpPr>
          <p:spPr>
            <a:xfrm>
              <a:off x="-52074300" y="1911950"/>
              <a:ext cx="242600" cy="319000"/>
            </a:xfrm>
            <a:custGeom>
              <a:rect b="b" l="l" r="r" t="t"/>
              <a:pathLst>
                <a:path extrusionOk="0" h="12760" w="9704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85" name="Google Shape;1485;g2a9f74e2c68_0_868"/>
          <p:cNvGrpSpPr/>
          <p:nvPr/>
        </p:nvGrpSpPr>
        <p:grpSpPr>
          <a:xfrm>
            <a:off x="7901249" y="3855456"/>
            <a:ext cx="551897" cy="542478"/>
            <a:chOff x="-55620975" y="2294725"/>
            <a:chExt cx="323750" cy="318225"/>
          </a:xfrm>
        </p:grpSpPr>
        <p:sp>
          <p:nvSpPr>
            <p:cNvPr id="1486" name="Google Shape;1486;g2a9f74e2c68_0_868"/>
            <p:cNvSpPr/>
            <p:nvPr/>
          </p:nvSpPr>
          <p:spPr>
            <a:xfrm>
              <a:off x="-5549652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87" name="Google Shape;1487;g2a9f74e2c68_0_868"/>
            <p:cNvSpPr/>
            <p:nvPr/>
          </p:nvSpPr>
          <p:spPr>
            <a:xfrm>
              <a:off x="-55505975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88" name="Google Shape;1488;g2a9f74e2c68_0_868"/>
            <p:cNvSpPr/>
            <p:nvPr/>
          </p:nvSpPr>
          <p:spPr>
            <a:xfrm>
              <a:off x="-55431150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89" name="Google Shape;1489;g2a9f74e2c68_0_868"/>
            <p:cNvSpPr/>
            <p:nvPr/>
          </p:nvSpPr>
          <p:spPr>
            <a:xfrm>
              <a:off x="-55620975" y="2294725"/>
              <a:ext cx="323750" cy="318225"/>
            </a:xfrm>
            <a:custGeom>
              <a:rect b="b" l="l" r="r" t="t"/>
              <a:pathLst>
                <a:path extrusionOk="0" h="12729" w="1295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90" name="Google Shape;1490;g2a9f74e2c68_0_868"/>
            <p:cNvSpPr/>
            <p:nvPr/>
          </p:nvSpPr>
          <p:spPr>
            <a:xfrm>
              <a:off x="-55450850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91" name="Google Shape;1491;g2a9f74e2c68_0_868"/>
            <p:cNvSpPr/>
            <p:nvPr/>
          </p:nvSpPr>
          <p:spPr>
            <a:xfrm>
              <a:off x="-55506775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92" name="Google Shape;1492;g2a9f74e2c68_0_868"/>
          <p:cNvGrpSpPr/>
          <p:nvPr/>
        </p:nvGrpSpPr>
        <p:grpSpPr>
          <a:xfrm>
            <a:off x="6174630" y="5047836"/>
            <a:ext cx="543799" cy="542478"/>
            <a:chOff x="-53690500" y="1903275"/>
            <a:chExt cx="319000" cy="318225"/>
          </a:xfrm>
        </p:grpSpPr>
        <p:sp>
          <p:nvSpPr>
            <p:cNvPr id="1493" name="Google Shape;1493;g2a9f74e2c68_0_868"/>
            <p:cNvSpPr/>
            <p:nvPr/>
          </p:nvSpPr>
          <p:spPr>
            <a:xfrm>
              <a:off x="-53567625" y="2136625"/>
              <a:ext cx="71675" cy="29750"/>
            </a:xfrm>
            <a:custGeom>
              <a:rect b="b" l="l" r="r" t="t"/>
              <a:pathLst>
                <a:path extrusionOk="0" h="1190" w="2867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94" name="Google Shape;1494;g2a9f74e2c68_0_868"/>
            <p:cNvSpPr/>
            <p:nvPr/>
          </p:nvSpPr>
          <p:spPr>
            <a:xfrm>
              <a:off x="-53502250" y="2072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95" name="Google Shape;1495;g2a9f74e2c68_0_868"/>
            <p:cNvSpPr/>
            <p:nvPr/>
          </p:nvSpPr>
          <p:spPr>
            <a:xfrm>
              <a:off x="-53577075" y="2072625"/>
              <a:ext cx="17325" cy="17350"/>
            </a:xfrm>
            <a:custGeom>
              <a:rect b="b" l="l" r="r" t="t"/>
              <a:pathLst>
                <a:path extrusionOk="0" h="694" w="693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96" name="Google Shape;1496;g2a9f74e2c68_0_868"/>
            <p:cNvSpPr/>
            <p:nvPr/>
          </p:nvSpPr>
          <p:spPr>
            <a:xfrm>
              <a:off x="-53690500" y="19032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497" name="Google Shape;1497;g2a9f74e2c68_0_868"/>
          <p:cNvGrpSpPr/>
          <p:nvPr/>
        </p:nvGrpSpPr>
        <p:grpSpPr>
          <a:xfrm>
            <a:off x="8510628" y="3858141"/>
            <a:ext cx="508896" cy="539793"/>
            <a:chOff x="-55217700" y="2296300"/>
            <a:chExt cx="298525" cy="316650"/>
          </a:xfrm>
        </p:grpSpPr>
        <p:sp>
          <p:nvSpPr>
            <p:cNvPr id="1498" name="Google Shape;1498;g2a9f74e2c68_0_868"/>
            <p:cNvSpPr/>
            <p:nvPr/>
          </p:nvSpPr>
          <p:spPr>
            <a:xfrm>
              <a:off x="-55105075" y="2426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99" name="Google Shape;1499;g2a9f74e2c68_0_868"/>
            <p:cNvSpPr/>
            <p:nvPr/>
          </p:nvSpPr>
          <p:spPr>
            <a:xfrm>
              <a:off x="-55030250" y="2426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00" name="Google Shape;1500;g2a9f74e2c68_0_868"/>
            <p:cNvSpPr/>
            <p:nvPr/>
          </p:nvSpPr>
          <p:spPr>
            <a:xfrm>
              <a:off x="-55095625" y="2488675"/>
              <a:ext cx="73275" cy="29775"/>
            </a:xfrm>
            <a:custGeom>
              <a:rect b="b" l="l" r="r" t="t"/>
              <a:pathLst>
                <a:path extrusionOk="0" h="1191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01" name="Google Shape;1501;g2a9f74e2c68_0_868"/>
            <p:cNvSpPr/>
            <p:nvPr/>
          </p:nvSpPr>
          <p:spPr>
            <a:xfrm>
              <a:off x="-55217700" y="2296300"/>
              <a:ext cx="298525" cy="316650"/>
            </a:xfrm>
            <a:custGeom>
              <a:rect b="b" l="l" r="r" t="t"/>
              <a:pathLst>
                <a:path extrusionOk="0" h="12666" w="11941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502" name="Google Shape;1502;g2a9f74e2c68_0_868"/>
          <p:cNvGrpSpPr/>
          <p:nvPr/>
        </p:nvGrpSpPr>
        <p:grpSpPr>
          <a:xfrm>
            <a:off x="6777932" y="5047836"/>
            <a:ext cx="508938" cy="542478"/>
            <a:chOff x="-53288825" y="1903275"/>
            <a:chExt cx="298550" cy="318225"/>
          </a:xfrm>
        </p:grpSpPr>
        <p:sp>
          <p:nvSpPr>
            <p:cNvPr id="1503" name="Google Shape;1503;g2a9f74e2c68_0_868"/>
            <p:cNvSpPr/>
            <p:nvPr/>
          </p:nvSpPr>
          <p:spPr>
            <a:xfrm>
              <a:off x="-53214000" y="20529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04" name="Google Shape;1504;g2a9f74e2c68_0_868"/>
            <p:cNvSpPr/>
            <p:nvPr/>
          </p:nvSpPr>
          <p:spPr>
            <a:xfrm>
              <a:off x="-53139175" y="2052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05" name="Google Shape;1505;g2a9f74e2c68_0_868"/>
            <p:cNvSpPr/>
            <p:nvPr/>
          </p:nvSpPr>
          <p:spPr>
            <a:xfrm>
              <a:off x="-53288825" y="1903275"/>
              <a:ext cx="298550" cy="318225"/>
            </a:xfrm>
            <a:custGeom>
              <a:rect b="b" l="l" r="r" t="t"/>
              <a:pathLst>
                <a:path extrusionOk="0" h="12729" w="11942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506" name="Google Shape;1506;g2a9f74e2c68_0_868"/>
          <p:cNvGrpSpPr/>
          <p:nvPr/>
        </p:nvGrpSpPr>
        <p:grpSpPr>
          <a:xfrm>
            <a:off x="6186037" y="3855456"/>
            <a:ext cx="476677" cy="542478"/>
            <a:chOff x="-56774850" y="2294725"/>
            <a:chExt cx="279625" cy="318225"/>
          </a:xfrm>
        </p:grpSpPr>
        <p:sp>
          <p:nvSpPr>
            <p:cNvPr id="1507" name="Google Shape;1507;g2a9f74e2c68_0_868"/>
            <p:cNvSpPr/>
            <p:nvPr/>
          </p:nvSpPr>
          <p:spPr>
            <a:xfrm>
              <a:off x="-56681100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08" name="Google Shape;1508;g2a9f74e2c68_0_868"/>
            <p:cNvSpPr/>
            <p:nvPr/>
          </p:nvSpPr>
          <p:spPr>
            <a:xfrm>
              <a:off x="-56606275" y="2464075"/>
              <a:ext cx="17325" cy="18125"/>
            </a:xfrm>
            <a:custGeom>
              <a:rect b="b" l="l" r="r" t="t"/>
              <a:pathLst>
                <a:path extrusionOk="0" h="725" w="693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09" name="Google Shape;1509;g2a9f74e2c68_0_868"/>
            <p:cNvSpPr/>
            <p:nvPr/>
          </p:nvSpPr>
          <p:spPr>
            <a:xfrm>
              <a:off x="-56774850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510" name="Google Shape;1510;g2a9f74e2c68_0_868"/>
          <p:cNvGrpSpPr/>
          <p:nvPr/>
        </p:nvGrpSpPr>
        <p:grpSpPr>
          <a:xfrm>
            <a:off x="7383015" y="5048168"/>
            <a:ext cx="476677" cy="539793"/>
            <a:chOff x="-52887125" y="1903275"/>
            <a:chExt cx="279625" cy="316650"/>
          </a:xfrm>
        </p:grpSpPr>
        <p:sp>
          <p:nvSpPr>
            <p:cNvPr id="1511" name="Google Shape;1511;g2a9f74e2c68_0_868"/>
            <p:cNvSpPr/>
            <p:nvPr/>
          </p:nvSpPr>
          <p:spPr>
            <a:xfrm>
              <a:off x="-52783950" y="2135825"/>
              <a:ext cx="73275" cy="28975"/>
            </a:xfrm>
            <a:custGeom>
              <a:rect b="b" l="l" r="r" t="t"/>
              <a:pathLst>
                <a:path extrusionOk="0" h="1159" w="2931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12" name="Google Shape;1512;g2a9f74e2c68_0_868"/>
            <p:cNvSpPr/>
            <p:nvPr/>
          </p:nvSpPr>
          <p:spPr>
            <a:xfrm>
              <a:off x="-52887125" y="1903275"/>
              <a:ext cx="279625" cy="316650"/>
            </a:xfrm>
            <a:custGeom>
              <a:rect b="b" l="l" r="r" t="t"/>
              <a:pathLst>
                <a:path extrusionOk="0" h="12666" w="11185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513" name="Google Shape;1513;g2a9f74e2c68_0_868"/>
          <p:cNvGrpSpPr/>
          <p:nvPr/>
        </p:nvGrpSpPr>
        <p:grpSpPr>
          <a:xfrm>
            <a:off x="6733188" y="3874928"/>
            <a:ext cx="539793" cy="508896"/>
            <a:chOff x="-56401500" y="2304975"/>
            <a:chExt cx="316650" cy="298525"/>
          </a:xfrm>
        </p:grpSpPr>
        <p:sp>
          <p:nvSpPr>
            <p:cNvPr id="1514" name="Google Shape;1514;g2a9f74e2c68_0_868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15" name="Google Shape;1515;g2a9f74e2c68_0_868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16" name="Google Shape;1516;g2a9f74e2c68_0_868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17" name="Google Shape;1517;g2a9f74e2c68_0_868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518" name="Google Shape;1518;g2a9f74e2c68_0_868"/>
          <p:cNvGrpSpPr/>
          <p:nvPr/>
        </p:nvGrpSpPr>
        <p:grpSpPr>
          <a:xfrm>
            <a:off x="7932722" y="5048339"/>
            <a:ext cx="539793" cy="540816"/>
            <a:chOff x="-52513800" y="1903475"/>
            <a:chExt cx="316650" cy="317250"/>
          </a:xfrm>
        </p:grpSpPr>
        <p:sp>
          <p:nvSpPr>
            <p:cNvPr id="1519" name="Google Shape;1519;g2a9f74e2c68_0_868"/>
            <p:cNvSpPr/>
            <p:nvPr/>
          </p:nvSpPr>
          <p:spPr>
            <a:xfrm>
              <a:off x="-5239170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20" name="Google Shape;1520;g2a9f74e2c68_0_868"/>
            <p:cNvSpPr/>
            <p:nvPr/>
          </p:nvSpPr>
          <p:spPr>
            <a:xfrm>
              <a:off x="-52513800" y="1903475"/>
              <a:ext cx="316650" cy="317250"/>
            </a:xfrm>
            <a:custGeom>
              <a:rect b="b" l="l" r="r" t="t"/>
              <a:pathLst>
                <a:path extrusionOk="0" h="12690" w="12666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rgbClr val="C58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1521" name="Google Shape;1521;g2a9f74e2c68_0_868"/>
          <p:cNvSpPr txBox="1"/>
          <p:nvPr>
            <p:ph idx="4294967295" type="title"/>
          </p:nvPr>
        </p:nvSpPr>
        <p:spPr>
          <a:xfrm>
            <a:off x="124488" y="256575"/>
            <a:ext cx="8774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2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CONSTRUCCIÓN</a:t>
            </a:r>
            <a:r>
              <a:rPr lang="es-CL" sz="40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 PERFIL USUARIO    </a:t>
            </a:r>
            <a:endParaRPr sz="40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a9f74e2c68_0_872"/>
          <p:cNvSpPr txBox="1"/>
          <p:nvPr>
            <p:ph idx="4294967295" type="title"/>
          </p:nvPr>
        </p:nvSpPr>
        <p:spPr>
          <a:xfrm>
            <a:off x="120700" y="386575"/>
            <a:ext cx="8774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2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CONSTRUCCIÓN</a:t>
            </a:r>
            <a:r>
              <a:rPr lang="es-CL" sz="40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 PERFIL USUARIO    </a:t>
            </a:r>
            <a:endParaRPr sz="40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28" name="Google Shape;1528;g2a9f74e2c68_0_872"/>
          <p:cNvPicPr preferRelativeResize="0"/>
          <p:nvPr/>
        </p:nvPicPr>
        <p:blipFill rotWithShape="1">
          <a:blip r:embed="rId3">
            <a:alphaModFix/>
          </a:blip>
          <a:srcRect b="15258" l="0" r="1263" t="10776"/>
          <a:stretch/>
        </p:blipFill>
        <p:spPr>
          <a:xfrm>
            <a:off x="233750" y="1971325"/>
            <a:ext cx="8652674" cy="408845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529" name="Google Shape;1529;g2a9f74e2c68_0_872"/>
          <p:cNvSpPr txBox="1"/>
          <p:nvPr/>
        </p:nvSpPr>
        <p:spPr>
          <a:xfrm>
            <a:off x="233751" y="1204574"/>
            <a:ext cx="8652600" cy="667500"/>
          </a:xfrm>
          <a:prstGeom prst="rect">
            <a:avLst/>
          </a:prstGeom>
          <a:solidFill>
            <a:srgbClr val="FFFFFF">
              <a:alpha val="73330"/>
            </a:srgbClr>
          </a:solidFill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Revisar  web: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u="sng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https://bifidice.com/</a:t>
            </a:r>
            <a:r>
              <a:rPr lang="es-CL" sz="20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aa2fe4fc08_0_193"/>
          <p:cNvSpPr txBox="1"/>
          <p:nvPr/>
        </p:nvSpPr>
        <p:spPr>
          <a:xfrm>
            <a:off x="245700" y="4786648"/>
            <a:ext cx="865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Por ejemplo, s</a:t>
            </a:r>
            <a:r>
              <a:rPr lang="es-CL" sz="24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 tuviéramos que </a:t>
            </a:r>
            <a:r>
              <a:rPr b="1" lang="es-CL" sz="24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caracterizar al cliente de Bifidice</a:t>
            </a:r>
            <a:r>
              <a:rPr lang="es-CL" sz="24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, según lo que nos muestra su sitio web </a:t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66666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¿Qué características tendría? 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36" name="Google Shape;1536;g2aa2fe4fc08_0_193"/>
          <p:cNvPicPr preferRelativeResize="0"/>
          <p:nvPr/>
        </p:nvPicPr>
        <p:blipFill rotWithShape="1">
          <a:blip r:embed="rId3">
            <a:alphaModFix/>
          </a:blip>
          <a:srcRect b="5898" l="1130" r="1393" t="11722"/>
          <a:stretch/>
        </p:blipFill>
        <p:spPr>
          <a:xfrm>
            <a:off x="0" y="0"/>
            <a:ext cx="9144001" cy="4344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2" name="Google Shape;1542;g2aa2fe4fc08_0_197"/>
          <p:cNvGraphicFramePr/>
          <p:nvPr/>
        </p:nvGraphicFramePr>
        <p:xfrm>
          <a:off x="484949" y="13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{5F6F3076-5C53-43B2-A46C-C122711FCDF4}</a:tableStyleId>
              </a:tblPr>
              <a:tblGrid>
                <a:gridCol w="2807025"/>
                <a:gridCol w="2665650"/>
                <a:gridCol w="2701400"/>
              </a:tblGrid>
              <a:tr h="60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32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Nombre</a:t>
                      </a:r>
                      <a:endParaRPr b="1"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32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Biografía</a:t>
                      </a:r>
                      <a:endParaRPr b="1" i="0" sz="32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Breve Biografía del usuario relacionada con el problema abordado.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32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Objetivos/</a:t>
                      </a:r>
                      <a:endParaRPr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32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Motivaciones</a:t>
                      </a:r>
                      <a:endParaRPr b="1" i="0" sz="32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Objetivo/Motivaciones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Objetivo/Motivaciones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6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28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Foto</a:t>
                      </a:r>
                      <a:endParaRPr b="1" i="0" sz="28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39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s-CL" sz="2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Profesión: </a:t>
                      </a:r>
                      <a:endParaRPr b="1" i="0" sz="2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s-CL" sz="2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Dónde trabaja:</a:t>
                      </a:r>
                      <a:endParaRPr b="1" i="0" sz="2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2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s-CL" sz="2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¿Cómo es su familia?:</a:t>
                      </a:r>
                      <a:endParaRPr b="1" i="0" sz="2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32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Personalidad</a:t>
                      </a:r>
                      <a:endParaRPr b="1" i="0" sz="32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Características de personalidad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Características de personalidad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Características de personalidad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28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Frustraciones</a:t>
                      </a:r>
                      <a:endParaRPr b="1" i="0" sz="28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Frustraciones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Frustraciones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s-CL" sz="1400" u="none" cap="none" strike="noStrike">
                          <a:solidFill>
                            <a:srgbClr val="494949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Frustraciones</a:t>
                      </a:r>
                      <a:endParaRPr i="0" sz="1400" u="none" cap="none" strike="noStrike">
                        <a:solidFill>
                          <a:srgbClr val="494949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43" name="Google Shape;1543;g2aa2fe4fc08_0_197"/>
          <p:cNvPicPr preferRelativeResize="0"/>
          <p:nvPr/>
        </p:nvPicPr>
        <p:blipFill rotWithShape="1">
          <a:blip r:embed="rId3">
            <a:alphaModFix/>
          </a:blip>
          <a:srcRect b="10482" l="14830" r="6155" t="5723"/>
          <a:stretch/>
        </p:blipFill>
        <p:spPr>
          <a:xfrm>
            <a:off x="1734389" y="2048320"/>
            <a:ext cx="1080980" cy="128704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g2aa2fe4fc08_0_197"/>
          <p:cNvSpPr txBox="1"/>
          <p:nvPr/>
        </p:nvSpPr>
        <p:spPr>
          <a:xfrm>
            <a:off x="160053" y="5957100"/>
            <a:ext cx="6443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Adaptado de la “Técnica Perfil Usuario” de la Baraja de Técnicas de Design Thinking en Español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Cometa" id="1545" name="Google Shape;1545;g2aa2fe4fc08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9192" y="1520087"/>
            <a:ext cx="257582" cy="2254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ueno" id="1546" name="Google Shape;1546;g2aa2fe4fc08_0_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9893" y="3545962"/>
            <a:ext cx="312567" cy="312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a confundida con relleno sólido" id="1547" name="Google Shape;1547;g2aa2fe4fc08_0_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5673" y="1504205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g2aa2fe4fc08_0_197"/>
          <p:cNvSpPr txBox="1"/>
          <p:nvPr>
            <p:ph idx="4294967295" type="title"/>
          </p:nvPr>
        </p:nvSpPr>
        <p:spPr>
          <a:xfrm>
            <a:off x="120700" y="386575"/>
            <a:ext cx="8774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PERFIL USUARIO INICIAL</a:t>
            </a: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4" name="Google Shape;1554;g2aa2fe4fc08_0_201"/>
          <p:cNvGraphicFramePr/>
          <p:nvPr/>
        </p:nvGraphicFramePr>
        <p:xfrm>
          <a:off x="280826" y="3460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{5F6F3076-5C53-43B2-A46C-C122711FCDF4}</a:tableStyleId>
              </a:tblPr>
              <a:tblGrid>
                <a:gridCol w="2553325"/>
                <a:gridCol w="3192675"/>
                <a:gridCol w="2836325"/>
              </a:tblGrid>
              <a:tr h="38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Nombre: </a:t>
                      </a:r>
                      <a:endParaRPr b="1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María José Munizaga</a:t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Biografía</a:t>
                      </a:r>
                      <a:endParaRPr b="1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María José es una psicóloga de 35 años que trabaja en un centro de Familia en la misma comuna donde vive. Tiene una hija de 7 años con alergia alimentaria, toda la familia ha transformado su forma de alimentarse para apoyar a su hija en la creación de hábitos que le ayuden a sentirse mejor.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María José invierte gran parte de su sueldo en una dieta apropiada para su hija y en distintas alternativas médicas para ella.</a:t>
                      </a:r>
                      <a:endParaRPr/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Objetivos/Motivaciones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Que su familia se sienta bien y tenga una buena calidad de vida.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Conocer alternativas de productos de calidad y al alcance de su presupuesto.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Foto</a:t>
                      </a:r>
                      <a:endParaRPr b="1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142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Profesión</a:t>
                      </a: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: Psicóloga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Dónde trabaja: Centro de Familia de la Reina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¿Cómo es su familia?: Tiene dos hijos, un marido y un perrito.</a:t>
                      </a:r>
                      <a:endParaRPr/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Personalidad</a:t>
                      </a:r>
                      <a:endParaRPr b="1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Responsable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Comprometida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Compasiva</a:t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Frustraciones</a:t>
                      </a:r>
                      <a:endParaRPr b="1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 contaminación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El cambio climático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s-CL" sz="1600" u="none" cap="none" strike="noStrike">
                          <a:solidFill>
                            <a:srgbClr val="494949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 vida saludable.</a:t>
                      </a:r>
                      <a:endParaRPr b="0" i="0" sz="1600" u="none" cap="none" strike="noStrike">
                        <a:solidFill>
                          <a:srgbClr val="494949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25725" marB="25725" marR="51450" marL="51450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55" name="Google Shape;1555;g2aa2fe4fc08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99" y="1809839"/>
            <a:ext cx="2384329" cy="1498558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g2aa2fe4fc08_0_201"/>
          <p:cNvSpPr txBox="1"/>
          <p:nvPr/>
        </p:nvSpPr>
        <p:spPr>
          <a:xfrm>
            <a:off x="204625" y="6085825"/>
            <a:ext cx="74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Ejemplo basado en Bifidice.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aa2fe4fc08_0_232"/>
          <p:cNvSpPr/>
          <p:nvPr/>
        </p:nvSpPr>
        <p:spPr>
          <a:xfrm>
            <a:off x="7451997" y="447310"/>
            <a:ext cx="1224300" cy="12243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g2aa2fe4fc08_0_232"/>
          <p:cNvSpPr txBox="1"/>
          <p:nvPr/>
        </p:nvSpPr>
        <p:spPr>
          <a:xfrm>
            <a:off x="322750" y="2032050"/>
            <a:ext cx="8555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Comfortaa"/>
              <a:buChar char="●"/>
            </a:pPr>
            <a:r>
              <a:rPr lang="es-CL" sz="3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¿Cuales son los usuarios relacionados a nuestra área de especialidad?</a:t>
            </a:r>
            <a:endParaRPr sz="3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Comfortaa"/>
              <a:buChar char="●"/>
            </a:pPr>
            <a:r>
              <a:rPr lang="es-CL" sz="3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-CL" sz="30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características tienen?</a:t>
            </a:r>
            <a:endParaRPr sz="3000">
              <a:solidFill>
                <a:srgbClr val="FFFFFF"/>
              </a:solidFill>
              <a:highlight>
                <a:srgbClr val="D17EFB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564" name="Google Shape;1564;g2aa2fe4fc08_0_232"/>
          <p:cNvGrpSpPr/>
          <p:nvPr/>
        </p:nvGrpSpPr>
        <p:grpSpPr>
          <a:xfrm>
            <a:off x="3740253" y="5474719"/>
            <a:ext cx="543799" cy="542478"/>
            <a:chOff x="-56010050" y="2686975"/>
            <a:chExt cx="319000" cy="318225"/>
          </a:xfrm>
        </p:grpSpPr>
        <p:sp>
          <p:nvSpPr>
            <p:cNvPr id="1565" name="Google Shape;1565;g2aa2fe4fc08_0_232"/>
            <p:cNvSpPr/>
            <p:nvPr/>
          </p:nvSpPr>
          <p:spPr>
            <a:xfrm>
              <a:off x="-55887975" y="2917925"/>
              <a:ext cx="72475" cy="29775"/>
            </a:xfrm>
            <a:custGeom>
              <a:rect b="b" l="l" r="r" t="t"/>
              <a:pathLst>
                <a:path extrusionOk="0" h="1191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g2aa2fe4fc08_0_232"/>
            <p:cNvSpPr/>
            <p:nvPr/>
          </p:nvSpPr>
          <p:spPr>
            <a:xfrm>
              <a:off x="-55897425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g2aa2fe4fc08_0_232"/>
            <p:cNvSpPr/>
            <p:nvPr/>
          </p:nvSpPr>
          <p:spPr>
            <a:xfrm>
              <a:off x="-55822600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g2aa2fe4fc08_0_232"/>
            <p:cNvSpPr/>
            <p:nvPr/>
          </p:nvSpPr>
          <p:spPr>
            <a:xfrm>
              <a:off x="-56010050" y="26869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9" name="Google Shape;1569;g2aa2fe4fc08_0_232"/>
          <p:cNvGrpSpPr/>
          <p:nvPr/>
        </p:nvGrpSpPr>
        <p:grpSpPr>
          <a:xfrm>
            <a:off x="8433875" y="5467079"/>
            <a:ext cx="413560" cy="543799"/>
            <a:chOff x="-52074300" y="1911950"/>
            <a:chExt cx="242600" cy="319000"/>
          </a:xfrm>
        </p:grpSpPr>
        <p:sp>
          <p:nvSpPr>
            <p:cNvPr id="1570" name="Google Shape;1570;g2aa2fe4fc08_0_232"/>
            <p:cNvSpPr/>
            <p:nvPr/>
          </p:nvSpPr>
          <p:spPr>
            <a:xfrm>
              <a:off x="-51989225" y="21256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g2aa2fe4fc08_0_232"/>
            <p:cNvSpPr/>
            <p:nvPr/>
          </p:nvSpPr>
          <p:spPr>
            <a:xfrm>
              <a:off x="-51998675" y="206237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g2aa2fe4fc08_0_232"/>
            <p:cNvSpPr/>
            <p:nvPr/>
          </p:nvSpPr>
          <p:spPr>
            <a:xfrm>
              <a:off x="-51925450" y="20623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g2aa2fe4fc08_0_232"/>
            <p:cNvSpPr/>
            <p:nvPr/>
          </p:nvSpPr>
          <p:spPr>
            <a:xfrm>
              <a:off x="-52074300" y="1911950"/>
              <a:ext cx="242600" cy="319000"/>
            </a:xfrm>
            <a:custGeom>
              <a:rect b="b" l="l" r="r" t="t"/>
              <a:pathLst>
                <a:path extrusionOk="0" h="12760" w="9704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4" name="Google Shape;1574;g2aa2fe4fc08_0_232"/>
          <p:cNvGrpSpPr/>
          <p:nvPr/>
        </p:nvGrpSpPr>
        <p:grpSpPr>
          <a:xfrm>
            <a:off x="1464612" y="5476047"/>
            <a:ext cx="551897" cy="542478"/>
            <a:chOff x="-55620975" y="2294725"/>
            <a:chExt cx="323750" cy="318225"/>
          </a:xfrm>
        </p:grpSpPr>
        <p:sp>
          <p:nvSpPr>
            <p:cNvPr id="1575" name="Google Shape;1575;g2aa2fe4fc08_0_232"/>
            <p:cNvSpPr/>
            <p:nvPr/>
          </p:nvSpPr>
          <p:spPr>
            <a:xfrm>
              <a:off x="-5549652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g2aa2fe4fc08_0_232"/>
            <p:cNvSpPr/>
            <p:nvPr/>
          </p:nvSpPr>
          <p:spPr>
            <a:xfrm>
              <a:off x="-55505975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g2aa2fe4fc08_0_232"/>
            <p:cNvSpPr/>
            <p:nvPr/>
          </p:nvSpPr>
          <p:spPr>
            <a:xfrm>
              <a:off x="-55431150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g2aa2fe4fc08_0_232"/>
            <p:cNvSpPr/>
            <p:nvPr/>
          </p:nvSpPr>
          <p:spPr>
            <a:xfrm>
              <a:off x="-55620975" y="2294725"/>
              <a:ext cx="323750" cy="318225"/>
            </a:xfrm>
            <a:custGeom>
              <a:rect b="b" l="l" r="r" t="t"/>
              <a:pathLst>
                <a:path extrusionOk="0" h="12729" w="1295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g2aa2fe4fc08_0_232"/>
            <p:cNvSpPr/>
            <p:nvPr/>
          </p:nvSpPr>
          <p:spPr>
            <a:xfrm>
              <a:off x="-55450850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g2aa2fe4fc08_0_232"/>
            <p:cNvSpPr/>
            <p:nvPr/>
          </p:nvSpPr>
          <p:spPr>
            <a:xfrm>
              <a:off x="-55506775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1" name="Google Shape;1581;g2aa2fe4fc08_0_232"/>
          <p:cNvGrpSpPr/>
          <p:nvPr/>
        </p:nvGrpSpPr>
        <p:grpSpPr>
          <a:xfrm>
            <a:off x="4911044" y="5477404"/>
            <a:ext cx="545163" cy="539793"/>
            <a:chOff x="-55229525" y="2688550"/>
            <a:chExt cx="319800" cy="316650"/>
          </a:xfrm>
        </p:grpSpPr>
        <p:sp>
          <p:nvSpPr>
            <p:cNvPr id="1582" name="Google Shape;1582;g2aa2fe4fc08_0_232"/>
            <p:cNvSpPr/>
            <p:nvPr/>
          </p:nvSpPr>
          <p:spPr>
            <a:xfrm>
              <a:off x="-55104275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g2aa2fe4fc08_0_232"/>
            <p:cNvSpPr/>
            <p:nvPr/>
          </p:nvSpPr>
          <p:spPr>
            <a:xfrm>
              <a:off x="-55039700" y="28563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g2aa2fe4fc08_0_232"/>
            <p:cNvSpPr/>
            <p:nvPr/>
          </p:nvSpPr>
          <p:spPr>
            <a:xfrm>
              <a:off x="-55113750" y="28563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g2aa2fe4fc08_0_232"/>
            <p:cNvSpPr/>
            <p:nvPr/>
          </p:nvSpPr>
          <p:spPr>
            <a:xfrm>
              <a:off x="-55229525" y="2688550"/>
              <a:ext cx="319800" cy="316650"/>
            </a:xfrm>
            <a:custGeom>
              <a:rect b="b" l="l" r="r" t="t"/>
              <a:pathLst>
                <a:path extrusionOk="0" h="12666" w="12792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6" name="Google Shape;1586;g2aa2fe4fc08_0_232"/>
          <p:cNvGrpSpPr/>
          <p:nvPr/>
        </p:nvGrpSpPr>
        <p:grpSpPr>
          <a:xfrm>
            <a:off x="6042805" y="5468392"/>
            <a:ext cx="543842" cy="542478"/>
            <a:chOff x="-53299850" y="2294725"/>
            <a:chExt cx="319025" cy="318225"/>
          </a:xfrm>
        </p:grpSpPr>
        <p:sp>
          <p:nvSpPr>
            <p:cNvPr id="1587" name="Google Shape;1587;g2aa2fe4fc08_0_232"/>
            <p:cNvSpPr/>
            <p:nvPr/>
          </p:nvSpPr>
          <p:spPr>
            <a:xfrm>
              <a:off x="-53175400" y="25265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g2aa2fe4fc08_0_232"/>
            <p:cNvSpPr/>
            <p:nvPr/>
          </p:nvSpPr>
          <p:spPr>
            <a:xfrm>
              <a:off x="-53299850" y="22947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9" name="Google Shape;1589;g2aa2fe4fc08_0_232"/>
          <p:cNvGrpSpPr/>
          <p:nvPr/>
        </p:nvGrpSpPr>
        <p:grpSpPr>
          <a:xfrm>
            <a:off x="2642013" y="5474891"/>
            <a:ext cx="413560" cy="541114"/>
            <a:chOff x="-56756725" y="2686975"/>
            <a:chExt cx="242600" cy="317425"/>
          </a:xfrm>
        </p:grpSpPr>
        <p:sp>
          <p:nvSpPr>
            <p:cNvPr id="1590" name="Google Shape;1590;g2aa2fe4fc08_0_232"/>
            <p:cNvSpPr/>
            <p:nvPr/>
          </p:nvSpPr>
          <p:spPr>
            <a:xfrm>
              <a:off x="-56681100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g2aa2fe4fc08_0_232"/>
            <p:cNvSpPr/>
            <p:nvPr/>
          </p:nvSpPr>
          <p:spPr>
            <a:xfrm>
              <a:off x="-56606275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g2aa2fe4fc08_0_232"/>
            <p:cNvSpPr/>
            <p:nvPr/>
          </p:nvSpPr>
          <p:spPr>
            <a:xfrm>
              <a:off x="-56756725" y="2686975"/>
              <a:ext cx="242600" cy="317425"/>
            </a:xfrm>
            <a:custGeom>
              <a:rect b="b" l="l" r="r" t="t"/>
              <a:pathLst>
                <a:path extrusionOk="0" h="12697" w="9704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3" name="Google Shape;1593;g2aa2fe4fc08_0_232"/>
          <p:cNvGrpSpPr/>
          <p:nvPr/>
        </p:nvGrpSpPr>
        <p:grpSpPr>
          <a:xfrm>
            <a:off x="296551" y="5495519"/>
            <a:ext cx="539793" cy="508896"/>
            <a:chOff x="-56401500" y="2304975"/>
            <a:chExt cx="316650" cy="298525"/>
          </a:xfrm>
        </p:grpSpPr>
        <p:sp>
          <p:nvSpPr>
            <p:cNvPr id="1594" name="Google Shape;1594;g2aa2fe4fc08_0_232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g2aa2fe4fc08_0_232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g2aa2fe4fc08_0_232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g2aa2fe4fc08_0_232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8" name="Google Shape;1598;g2aa2fe4fc08_0_232"/>
          <p:cNvGrpSpPr/>
          <p:nvPr/>
        </p:nvGrpSpPr>
        <p:grpSpPr>
          <a:xfrm>
            <a:off x="7233584" y="5469759"/>
            <a:ext cx="510259" cy="541114"/>
            <a:chOff x="-52505925" y="2295525"/>
            <a:chExt cx="299325" cy="317425"/>
          </a:xfrm>
        </p:grpSpPr>
        <p:sp>
          <p:nvSpPr>
            <p:cNvPr id="1599" name="Google Shape;1599;g2aa2fe4fc08_0_232"/>
            <p:cNvSpPr/>
            <p:nvPr/>
          </p:nvSpPr>
          <p:spPr>
            <a:xfrm>
              <a:off x="-52401950" y="2526500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g2aa2fe4fc08_0_232"/>
            <p:cNvSpPr/>
            <p:nvPr/>
          </p:nvSpPr>
          <p:spPr>
            <a:xfrm>
              <a:off x="-52411400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g2aa2fe4fc08_0_232"/>
            <p:cNvSpPr/>
            <p:nvPr/>
          </p:nvSpPr>
          <p:spPr>
            <a:xfrm>
              <a:off x="-5233657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g2aa2fe4fc08_0_232"/>
            <p:cNvSpPr/>
            <p:nvPr/>
          </p:nvSpPr>
          <p:spPr>
            <a:xfrm>
              <a:off x="-52505925" y="2295525"/>
              <a:ext cx="299325" cy="317425"/>
            </a:xfrm>
            <a:custGeom>
              <a:rect b="b" l="l" r="r" t="t"/>
              <a:pathLst>
                <a:path extrusionOk="0" h="12697" w="11973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3" name="Google Shape;1603;g2aa2fe4fc08_0_232"/>
          <p:cNvSpPr txBox="1"/>
          <p:nvPr/>
        </p:nvSpPr>
        <p:spPr>
          <a:xfrm>
            <a:off x="93550" y="136175"/>
            <a:ext cx="901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Apliquemos lo aprendido</a:t>
            </a:r>
            <a:endParaRPr sz="26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2ac290376de_0_10"/>
          <p:cNvSpPr txBox="1"/>
          <p:nvPr/>
        </p:nvSpPr>
        <p:spPr>
          <a:xfrm>
            <a:off x="0" y="457200"/>
            <a:ext cx="9144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Podemos construir un perfil de usuario con la información que contamos, sin embargo, queremos basarnos en la realidad y encontrar nuevos hallazgos, es por ello que, </a:t>
            </a:r>
            <a:r>
              <a:rPr lang="es-CL" sz="2600">
                <a:solidFill>
                  <a:schemeClr val="lt1"/>
                </a:solidFill>
                <a:highlight>
                  <a:srgbClr val="D17EFB"/>
                </a:highlight>
                <a:latin typeface="Comfortaa"/>
                <a:ea typeface="Comfortaa"/>
                <a:cs typeface="Comfortaa"/>
                <a:sym typeface="Comfortaa"/>
              </a:rPr>
              <a:t>conoceremos y aplicaremos </a:t>
            </a:r>
            <a:r>
              <a:rPr lang="es-CL" sz="3000">
                <a:solidFill>
                  <a:schemeClr val="lt1"/>
                </a:solidFill>
                <a:highlight>
                  <a:srgbClr val="D17EFB"/>
                </a:highlight>
                <a:latin typeface="Comfortaa"/>
                <a:ea typeface="Comfortaa"/>
                <a:cs typeface="Comfortaa"/>
                <a:sym typeface="Comfortaa"/>
              </a:rPr>
              <a:t>métodos de investigación de usuarios.</a:t>
            </a:r>
            <a:endParaRPr/>
          </a:p>
        </p:txBody>
      </p:sp>
      <p:pic>
        <p:nvPicPr>
          <p:cNvPr id="1610" name="Google Shape;1610;g2ac290376de_0_10"/>
          <p:cNvPicPr preferRelativeResize="0"/>
          <p:nvPr/>
        </p:nvPicPr>
        <p:blipFill rotWithShape="1">
          <a:blip r:embed="rId3">
            <a:alphaModFix/>
          </a:blip>
          <a:srcRect b="0" l="0" r="0" t="28356"/>
          <a:stretch/>
        </p:blipFill>
        <p:spPr>
          <a:xfrm>
            <a:off x="0" y="2488100"/>
            <a:ext cx="9143997" cy="43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2ab4cedd15f_0_0"/>
          <p:cNvSpPr txBox="1"/>
          <p:nvPr/>
        </p:nvSpPr>
        <p:spPr>
          <a:xfrm>
            <a:off x="151825" y="1038450"/>
            <a:ext cx="4753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mfortaa"/>
              <a:buChar char="●"/>
            </a:pPr>
            <a:r>
              <a:rPr i="1" lang="es-CL" sz="2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¿Cómo recoger información para crear un perfil de usuario?</a:t>
            </a:r>
            <a:endParaRPr i="1" sz="2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17" name="Google Shape;1617;g2ab4cedd15f_0_0"/>
          <p:cNvPicPr preferRelativeResize="0"/>
          <p:nvPr/>
        </p:nvPicPr>
        <p:blipFill rotWithShape="1">
          <a:blip r:embed="rId3">
            <a:alphaModFix/>
          </a:blip>
          <a:srcRect b="0" l="0" r="0" t="9412"/>
          <a:stretch/>
        </p:blipFill>
        <p:spPr>
          <a:xfrm>
            <a:off x="4887900" y="0"/>
            <a:ext cx="4256099" cy="62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g2ab4cedd15f_0_0"/>
          <p:cNvSpPr txBox="1"/>
          <p:nvPr/>
        </p:nvSpPr>
        <p:spPr>
          <a:xfrm>
            <a:off x="572725" y="3122850"/>
            <a:ext cx="4256100" cy="22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A continuación conoceremos distintos métodos que te ayudarán a construir un perfil de usuario.</a:t>
            </a:r>
            <a:endParaRPr sz="2600">
              <a:solidFill>
                <a:srgbClr val="FFFFFF"/>
              </a:solidFill>
              <a:highlight>
                <a:srgbClr val="77C6FC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c290376de_0_116"/>
          <p:cNvSpPr txBox="1"/>
          <p:nvPr/>
        </p:nvSpPr>
        <p:spPr>
          <a:xfrm>
            <a:off x="2612125" y="300900"/>
            <a:ext cx="6401700" cy="5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Exposición sobre el propósito del equipo (de 3 minutos) + Entrega de bitácora de registro de actividades en clases, grupal. </a:t>
            </a:r>
            <a:r>
              <a:rPr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200"/>
              <a:buFont typeface="Comfortaa"/>
              <a:buChar char="-"/>
            </a:pPr>
            <a:r>
              <a:rPr b="1" lang="es-CL" sz="2200">
                <a:solidFill>
                  <a:srgbClr val="3B3B3B"/>
                </a:solidFill>
                <a:latin typeface="Comfortaa"/>
                <a:ea typeface="Comfortaa"/>
                <a:cs typeface="Comfortaa"/>
                <a:sym typeface="Comfortaa"/>
              </a:rPr>
              <a:t>Quiz individual. </a:t>
            </a:r>
            <a:endParaRPr b="1" sz="22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FFFFFF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50% de la calificación</a:t>
            </a:r>
            <a:endParaRPr b="1" sz="2400">
              <a:solidFill>
                <a:srgbClr val="3B3B3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" name="Google Shape;300;g2ac290376de_0_116"/>
          <p:cNvSpPr/>
          <p:nvPr/>
        </p:nvSpPr>
        <p:spPr>
          <a:xfrm>
            <a:off x="241350" y="300900"/>
            <a:ext cx="2199000" cy="56469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L" sz="2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EA1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IDENTIFICA OPORTUNIDADES </a:t>
            </a:r>
            <a:endParaRPr b="0" i="0" sz="1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EL ENTORNO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Equivale al</a:t>
            </a:r>
            <a:r>
              <a:rPr b="0" i="1" lang="es-CL" sz="18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30% de</a:t>
            </a:r>
            <a:r>
              <a:rPr i="1" lang="es-CL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las notas parciales del semestre.</a:t>
            </a:r>
            <a:endParaRPr b="0" i="0" sz="18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1" name="Google Shape;301;g2ac290376de_0_116"/>
          <p:cNvSpPr/>
          <p:nvPr/>
        </p:nvSpPr>
        <p:spPr>
          <a:xfrm>
            <a:off x="4290925" y="2280700"/>
            <a:ext cx="4188900" cy="263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La bitácora de registro de actividades contiene: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1. Canvas personal.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2. Propósito del equipo.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3. Mapa de contexto.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4. Identificar un problema.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5. Pauta de entrevistas.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6. Perfil de usuario.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7. Mapa de viaje del usuario.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8. Oportunidades para emprender.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g2aa2fe4fc08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988" y="3117437"/>
            <a:ext cx="1275421" cy="86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g2aa2fe4fc08_0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2413" y="3071700"/>
            <a:ext cx="1112750" cy="8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g2aa2fe4fc08_0_239"/>
          <p:cNvSpPr/>
          <p:nvPr/>
        </p:nvSpPr>
        <p:spPr>
          <a:xfrm>
            <a:off x="4575041" y="3083794"/>
            <a:ext cx="1929300" cy="1510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76200">
            <a:solidFill>
              <a:srgbClr val="D17E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8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g2aa2fe4fc08_0_239"/>
          <p:cNvSpPr/>
          <p:nvPr/>
        </p:nvSpPr>
        <p:spPr>
          <a:xfrm>
            <a:off x="2564612" y="3851803"/>
            <a:ext cx="1929300" cy="1510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76200">
            <a:solidFill>
              <a:srgbClr val="D17E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8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g2aa2fe4fc08_0_239"/>
          <p:cNvSpPr/>
          <p:nvPr/>
        </p:nvSpPr>
        <p:spPr>
          <a:xfrm>
            <a:off x="6608834" y="3851803"/>
            <a:ext cx="1929300" cy="1510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76200">
            <a:solidFill>
              <a:srgbClr val="D17E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8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g2aa2fe4fc08_0_239"/>
          <p:cNvSpPr/>
          <p:nvPr/>
        </p:nvSpPr>
        <p:spPr>
          <a:xfrm>
            <a:off x="594815" y="3051979"/>
            <a:ext cx="1929300" cy="1564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76200">
            <a:solidFill>
              <a:srgbClr val="D17E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8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g2aa2fe4fc08_0_239"/>
          <p:cNvSpPr txBox="1"/>
          <p:nvPr/>
        </p:nvSpPr>
        <p:spPr>
          <a:xfrm>
            <a:off x="201825" y="1696925"/>
            <a:ext cx="84045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Existen diversas técnicas dentro de la investigación de usuarios, algunas de ellas son: </a:t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31" name="Google Shape;1631;g2aa2fe4fc08_0_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609" y="3901569"/>
            <a:ext cx="939754" cy="7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g2aa2fe4fc08_0_239"/>
          <p:cNvSpPr txBox="1"/>
          <p:nvPr/>
        </p:nvSpPr>
        <p:spPr>
          <a:xfrm>
            <a:off x="760251" y="3969038"/>
            <a:ext cx="1587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D17EFB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ENTREVISTAR</a:t>
            </a:r>
            <a:endParaRPr b="1" sz="1600">
              <a:solidFill>
                <a:srgbClr val="D17EFB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33" name="Google Shape;1633;g2aa2fe4fc08_0_2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1676" y="3925824"/>
            <a:ext cx="898337" cy="69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g2aa2fe4fc08_0_239"/>
          <p:cNvSpPr txBox="1"/>
          <p:nvPr/>
        </p:nvSpPr>
        <p:spPr>
          <a:xfrm>
            <a:off x="6672391" y="4732321"/>
            <a:ext cx="1876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D17EFB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ENCUESTAR</a:t>
            </a:r>
            <a:endParaRPr b="1" sz="1600">
              <a:solidFill>
                <a:srgbClr val="D17EFB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5" name="Google Shape;1635;g2aa2fe4fc08_0_239"/>
          <p:cNvSpPr txBox="1"/>
          <p:nvPr/>
        </p:nvSpPr>
        <p:spPr>
          <a:xfrm>
            <a:off x="2581020" y="4765280"/>
            <a:ext cx="1896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D17EFB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EXPONERSE</a:t>
            </a:r>
            <a:endParaRPr b="1" sz="1600">
              <a:solidFill>
                <a:srgbClr val="D17EFB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6" name="Google Shape;1636;g2aa2fe4fc08_0_239"/>
          <p:cNvSpPr txBox="1"/>
          <p:nvPr/>
        </p:nvSpPr>
        <p:spPr>
          <a:xfrm>
            <a:off x="4726892" y="3974804"/>
            <a:ext cx="1625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D17EFB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OBSERVAR</a:t>
            </a:r>
            <a:endParaRPr b="1" sz="1600">
              <a:solidFill>
                <a:srgbClr val="D17EFB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7" name="Google Shape;1637;g2aa2fe4fc08_0_239"/>
          <p:cNvSpPr txBox="1"/>
          <p:nvPr>
            <p:ph idx="4294967295" type="title"/>
          </p:nvPr>
        </p:nvSpPr>
        <p:spPr>
          <a:xfrm>
            <a:off x="120700" y="386575"/>
            <a:ext cx="8774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MÉTODOS DE 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INVESTIGACIÓN DE USUARIO</a:t>
            </a:r>
            <a:r>
              <a:rPr lang="es-CL" sz="36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3600">
              <a:solidFill>
                <a:schemeClr val="lt1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aa2fe4fc08_0_243"/>
          <p:cNvSpPr txBox="1"/>
          <p:nvPr/>
        </p:nvSpPr>
        <p:spPr>
          <a:xfrm>
            <a:off x="152401" y="1016538"/>
            <a:ext cx="4366200" cy="49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Encuentro en donde dos personas se visualizan y se permite </a:t>
            </a:r>
            <a:r>
              <a:rPr b="1"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constatar realidades.</a:t>
            </a: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Está </a:t>
            </a: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guiado por una pauta</a:t>
            </a: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y tiene</a:t>
            </a: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el fin de </a:t>
            </a:r>
            <a:r>
              <a:rPr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recopilar la información requerida. </a:t>
            </a:r>
            <a:endParaRPr sz="18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1800">
                <a:solidFill>
                  <a:srgbClr val="7F7F7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Se busca </a:t>
            </a:r>
            <a:r>
              <a:rPr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identificar hechos concretos </a:t>
            </a: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que viven las personas para </a:t>
            </a:r>
            <a:r>
              <a:rPr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relacionadas al contexto o problema de investigación</a:t>
            </a: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4" name="Google Shape;1644;g2aa2fe4fc08_0_243"/>
          <p:cNvSpPr txBox="1"/>
          <p:nvPr>
            <p:ph idx="4294967295" type="title"/>
          </p:nvPr>
        </p:nvSpPr>
        <p:spPr>
          <a:xfrm>
            <a:off x="-1" y="117313"/>
            <a:ext cx="4015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4000">
                <a:latin typeface="Comfortaa"/>
                <a:ea typeface="Comfortaa"/>
                <a:cs typeface="Comfortaa"/>
                <a:sym typeface="Comfortaa"/>
              </a:rPr>
              <a:t>La entrevista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45" name="Google Shape;1645;g2aa2fe4fc08_0_243"/>
          <p:cNvPicPr preferRelativeResize="0"/>
          <p:nvPr/>
        </p:nvPicPr>
        <p:blipFill rotWithShape="1">
          <a:blip r:embed="rId3">
            <a:alphaModFix/>
          </a:blip>
          <a:srcRect b="0" l="0" r="0" t="6472"/>
          <a:stretch/>
        </p:blipFill>
        <p:spPr>
          <a:xfrm>
            <a:off x="4777800" y="0"/>
            <a:ext cx="4366202" cy="612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2aa2fe4fc08_0_277"/>
          <p:cNvSpPr txBox="1"/>
          <p:nvPr/>
        </p:nvSpPr>
        <p:spPr>
          <a:xfrm>
            <a:off x="152401" y="1068438"/>
            <a:ext cx="4366200" cy="48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Es una técnica </a:t>
            </a: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etnográfica de carácter cualitativo</a:t>
            </a: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 que permite descubrir las prácticas y experiencias que ocurren en el lugar de los hechos, observando a las personas mientras realizan alguna acción o experimentan un servicio.</a:t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Implica abrir todos los sentidos para obtener la mayor información posible sobre acontecimientos.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2" name="Google Shape;1652;g2aa2fe4fc08_0_277"/>
          <p:cNvSpPr txBox="1"/>
          <p:nvPr>
            <p:ph idx="4294967295" type="title"/>
          </p:nvPr>
        </p:nvSpPr>
        <p:spPr>
          <a:xfrm>
            <a:off x="-1" y="223988"/>
            <a:ext cx="4015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3400">
                <a:latin typeface="Comfortaa"/>
                <a:ea typeface="Comfortaa"/>
                <a:cs typeface="Comfortaa"/>
                <a:sym typeface="Comfortaa"/>
              </a:rPr>
              <a:t>La </a:t>
            </a:r>
            <a:r>
              <a:rPr lang="es-CL" sz="3800">
                <a:latin typeface="Comfortaa"/>
                <a:ea typeface="Comfortaa"/>
                <a:cs typeface="Comfortaa"/>
                <a:sym typeface="Comfortaa"/>
              </a:rPr>
              <a:t>observación</a:t>
            </a:r>
            <a:endParaRPr sz="3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53" name="Google Shape;1653;g2aa2fe4fc08_0_277"/>
          <p:cNvPicPr preferRelativeResize="0"/>
          <p:nvPr/>
        </p:nvPicPr>
        <p:blipFill rotWithShape="1">
          <a:blip r:embed="rId3">
            <a:alphaModFix/>
          </a:blip>
          <a:srcRect b="0" l="6487" r="6426" t="0"/>
          <a:stretch/>
        </p:blipFill>
        <p:spPr>
          <a:xfrm>
            <a:off x="4837325" y="0"/>
            <a:ext cx="4294602" cy="61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aa2fe4fc08_0_287"/>
          <p:cNvSpPr txBox="1"/>
          <p:nvPr/>
        </p:nvSpPr>
        <p:spPr>
          <a:xfrm>
            <a:off x="157275" y="919525"/>
            <a:ext cx="4535700" cy="5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Consiste en vivenciar las experiencias que el usuario vive en su día a día, en el rol de primera persona.</a:t>
            </a:r>
            <a:endParaRPr sz="20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Es una experiencia inmersiva, donde vamos a “ser el usuario” siendo conscientes de cuáles son los problemas y necesidades experimentados.</a:t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Nos permite empatizar, comprender e identificar problemas que existen en nuestro entorno. </a:t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0" name="Google Shape;1660;g2aa2fe4fc08_0_287"/>
          <p:cNvSpPr txBox="1"/>
          <p:nvPr>
            <p:ph idx="4294967295" type="title"/>
          </p:nvPr>
        </p:nvSpPr>
        <p:spPr>
          <a:xfrm>
            <a:off x="0" y="160475"/>
            <a:ext cx="4454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2800">
                <a:latin typeface="Comfortaa"/>
                <a:ea typeface="Comfortaa"/>
                <a:cs typeface="Comfortaa"/>
                <a:sym typeface="Comfortaa"/>
              </a:rPr>
              <a:t>La </a:t>
            </a:r>
            <a:r>
              <a:rPr lang="es-CL" sz="3200">
                <a:latin typeface="Comfortaa"/>
                <a:ea typeface="Comfortaa"/>
                <a:cs typeface="Comfortaa"/>
                <a:sym typeface="Comfortaa"/>
              </a:rPr>
              <a:t>experimentación</a:t>
            </a:r>
            <a:endParaRPr sz="3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61" name="Google Shape;1661;g2aa2fe4fc08_0_287"/>
          <p:cNvPicPr preferRelativeResize="0"/>
          <p:nvPr/>
        </p:nvPicPr>
        <p:blipFill rotWithShape="1">
          <a:blip r:embed="rId3">
            <a:alphaModFix/>
          </a:blip>
          <a:srcRect b="-11557" l="4479" r="0" t="0"/>
          <a:stretch/>
        </p:blipFill>
        <p:spPr>
          <a:xfrm>
            <a:off x="4777800" y="0"/>
            <a:ext cx="436620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aa2fe4fc08_0_297"/>
          <p:cNvSpPr txBox="1"/>
          <p:nvPr/>
        </p:nvSpPr>
        <p:spPr>
          <a:xfrm>
            <a:off x="157275" y="1391975"/>
            <a:ext cx="45357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Es una técnica de investigación de usuarios que se utiliza para recopilar información de un grupo de personas. </a:t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Las encuestas pueden ser utilizadas para recopilar una variedad de información, incluyendo </a:t>
            </a:r>
            <a:r>
              <a:rPr lang="es-CL" sz="18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opiniones, preferencias, comportamientos y experiencias.</a:t>
            </a:r>
            <a:endParaRPr sz="18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8" name="Google Shape;1668;g2aa2fe4fc08_0_297"/>
          <p:cNvSpPr txBox="1"/>
          <p:nvPr>
            <p:ph idx="4294967295" type="title"/>
          </p:nvPr>
        </p:nvSpPr>
        <p:spPr>
          <a:xfrm>
            <a:off x="0" y="632925"/>
            <a:ext cx="4454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 sz="3400">
                <a:latin typeface="Comfortaa"/>
                <a:ea typeface="Comfortaa"/>
                <a:cs typeface="Comfortaa"/>
                <a:sym typeface="Comfortaa"/>
              </a:rPr>
              <a:t>La encuesta</a:t>
            </a:r>
            <a:endParaRPr sz="3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69" name="Google Shape;1669;g2aa2fe4fc08_0_297"/>
          <p:cNvPicPr preferRelativeResize="0"/>
          <p:nvPr/>
        </p:nvPicPr>
        <p:blipFill rotWithShape="1">
          <a:blip r:embed="rId3">
            <a:alphaModFix/>
          </a:blip>
          <a:srcRect b="6208" l="0" r="0" t="0"/>
          <a:stretch/>
        </p:blipFill>
        <p:spPr>
          <a:xfrm>
            <a:off x="4804000" y="0"/>
            <a:ext cx="4340001" cy="609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2aa2fe4fc08_0_247"/>
          <p:cNvSpPr txBox="1"/>
          <p:nvPr/>
        </p:nvSpPr>
        <p:spPr>
          <a:xfrm>
            <a:off x="0" y="1483763"/>
            <a:ext cx="9144000" cy="3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Ya conocemos algunos de los problemas y oportunidades de nuestra área de estudio, ahora detectaremos necesidades de usuarios y clientes en “primera persona”.</a:t>
            </a:r>
            <a:endParaRPr sz="15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Para detectar las necesidades de los usuarios </a:t>
            </a:r>
            <a:endParaRPr b="1" sz="2400">
              <a:solidFill>
                <a:srgbClr val="49494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utilizaremos la técnica de la entrevista.</a:t>
            </a:r>
            <a:r>
              <a:rPr b="1" lang="es-CL" sz="22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2200">
              <a:solidFill>
                <a:srgbClr val="C582F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Esto nos permitirá obtener información detallada sobre las necesidades, motivaciones y </a:t>
            </a:r>
            <a:r>
              <a:rPr b="1" lang="es-CL" sz="2000">
                <a:solidFill>
                  <a:srgbClr val="C582F4"/>
                </a:solidFill>
                <a:latin typeface="Comfortaa"/>
                <a:ea typeface="Comfortaa"/>
                <a:cs typeface="Comfortaa"/>
                <a:sym typeface="Comfortaa"/>
              </a:rPr>
              <a:t>comportamientos de los usuarios </a:t>
            </a:r>
            <a:r>
              <a:rPr b="1" lang="es-CL" sz="2000">
                <a:solidFill>
                  <a:srgbClr val="494949"/>
                </a:solidFill>
                <a:latin typeface="Comfortaa"/>
                <a:ea typeface="Comfortaa"/>
                <a:cs typeface="Comfortaa"/>
                <a:sym typeface="Comfortaa"/>
              </a:rPr>
              <a:t>y nos servirá además para </a:t>
            </a:r>
            <a:r>
              <a:rPr b="1" lang="es-CL" sz="2000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validar nuestro perfil de usuario.</a:t>
            </a:r>
            <a:endParaRPr b="1" sz="2000"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6" name="Google Shape;1676;g2aa2fe4fc08_0_247"/>
          <p:cNvSpPr txBox="1"/>
          <p:nvPr>
            <p:ph idx="4294967295" type="title"/>
          </p:nvPr>
        </p:nvSpPr>
        <p:spPr>
          <a:xfrm>
            <a:off x="653700" y="365875"/>
            <a:ext cx="7836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82F4"/>
              </a:buClr>
              <a:buSzPts val="4400"/>
              <a:buFont typeface="Barlow"/>
              <a:buNone/>
            </a:pPr>
            <a:r>
              <a:rPr lang="es-CL">
                <a:solidFill>
                  <a:srgbClr val="FFFFFF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DETECTAR NECESIDADES</a:t>
            </a:r>
            <a:endParaRPr>
              <a:solidFill>
                <a:srgbClr val="FFFFFF"/>
              </a:solidFill>
              <a:highlight>
                <a:srgbClr val="C58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677" name="Google Shape;1677;g2aa2fe4fc08_0_247"/>
          <p:cNvGrpSpPr/>
          <p:nvPr/>
        </p:nvGrpSpPr>
        <p:grpSpPr>
          <a:xfrm>
            <a:off x="3740253" y="5487219"/>
            <a:ext cx="543799" cy="542478"/>
            <a:chOff x="-56010050" y="2686975"/>
            <a:chExt cx="319000" cy="318225"/>
          </a:xfrm>
        </p:grpSpPr>
        <p:sp>
          <p:nvSpPr>
            <p:cNvPr id="1678" name="Google Shape;1678;g2aa2fe4fc08_0_247"/>
            <p:cNvSpPr/>
            <p:nvPr/>
          </p:nvSpPr>
          <p:spPr>
            <a:xfrm>
              <a:off x="-55887975" y="2917925"/>
              <a:ext cx="72475" cy="29775"/>
            </a:xfrm>
            <a:custGeom>
              <a:rect b="b" l="l" r="r" t="t"/>
              <a:pathLst>
                <a:path extrusionOk="0" h="1191" w="2899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g2aa2fe4fc08_0_247"/>
            <p:cNvSpPr/>
            <p:nvPr/>
          </p:nvSpPr>
          <p:spPr>
            <a:xfrm>
              <a:off x="-55897425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g2aa2fe4fc08_0_247"/>
            <p:cNvSpPr/>
            <p:nvPr/>
          </p:nvSpPr>
          <p:spPr>
            <a:xfrm>
              <a:off x="-55822600" y="28547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g2aa2fe4fc08_0_247"/>
            <p:cNvSpPr/>
            <p:nvPr/>
          </p:nvSpPr>
          <p:spPr>
            <a:xfrm>
              <a:off x="-56010050" y="26869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2" name="Google Shape;1682;g2aa2fe4fc08_0_247"/>
          <p:cNvGrpSpPr/>
          <p:nvPr/>
        </p:nvGrpSpPr>
        <p:grpSpPr>
          <a:xfrm>
            <a:off x="8433875" y="5479579"/>
            <a:ext cx="413560" cy="543799"/>
            <a:chOff x="-52074300" y="1911950"/>
            <a:chExt cx="242600" cy="319000"/>
          </a:xfrm>
        </p:grpSpPr>
        <p:sp>
          <p:nvSpPr>
            <p:cNvPr id="1683" name="Google Shape;1683;g2aa2fe4fc08_0_247"/>
            <p:cNvSpPr/>
            <p:nvPr/>
          </p:nvSpPr>
          <p:spPr>
            <a:xfrm>
              <a:off x="-51989225" y="21256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g2aa2fe4fc08_0_247"/>
            <p:cNvSpPr/>
            <p:nvPr/>
          </p:nvSpPr>
          <p:spPr>
            <a:xfrm>
              <a:off x="-51998675" y="206237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g2aa2fe4fc08_0_247"/>
            <p:cNvSpPr/>
            <p:nvPr/>
          </p:nvSpPr>
          <p:spPr>
            <a:xfrm>
              <a:off x="-51925450" y="20623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g2aa2fe4fc08_0_247"/>
            <p:cNvSpPr/>
            <p:nvPr/>
          </p:nvSpPr>
          <p:spPr>
            <a:xfrm>
              <a:off x="-52074300" y="1911950"/>
              <a:ext cx="242600" cy="319000"/>
            </a:xfrm>
            <a:custGeom>
              <a:rect b="b" l="l" r="r" t="t"/>
              <a:pathLst>
                <a:path extrusionOk="0" h="12760" w="9704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7" name="Google Shape;1687;g2aa2fe4fc08_0_247"/>
          <p:cNvGrpSpPr/>
          <p:nvPr/>
        </p:nvGrpSpPr>
        <p:grpSpPr>
          <a:xfrm>
            <a:off x="1464612" y="5488547"/>
            <a:ext cx="551897" cy="542478"/>
            <a:chOff x="-55620975" y="2294725"/>
            <a:chExt cx="323750" cy="318225"/>
          </a:xfrm>
        </p:grpSpPr>
        <p:sp>
          <p:nvSpPr>
            <p:cNvPr id="1688" name="Google Shape;1688;g2aa2fe4fc08_0_247"/>
            <p:cNvSpPr/>
            <p:nvPr/>
          </p:nvSpPr>
          <p:spPr>
            <a:xfrm>
              <a:off x="-5549652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g2aa2fe4fc08_0_247"/>
            <p:cNvSpPr/>
            <p:nvPr/>
          </p:nvSpPr>
          <p:spPr>
            <a:xfrm>
              <a:off x="-55505975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g2aa2fe4fc08_0_247"/>
            <p:cNvSpPr/>
            <p:nvPr/>
          </p:nvSpPr>
          <p:spPr>
            <a:xfrm>
              <a:off x="-55431150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g2aa2fe4fc08_0_247"/>
            <p:cNvSpPr/>
            <p:nvPr/>
          </p:nvSpPr>
          <p:spPr>
            <a:xfrm>
              <a:off x="-55620975" y="2294725"/>
              <a:ext cx="323750" cy="318225"/>
            </a:xfrm>
            <a:custGeom>
              <a:rect b="b" l="l" r="r" t="t"/>
              <a:pathLst>
                <a:path extrusionOk="0" h="12729" w="1295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g2aa2fe4fc08_0_247"/>
            <p:cNvSpPr/>
            <p:nvPr/>
          </p:nvSpPr>
          <p:spPr>
            <a:xfrm>
              <a:off x="-55450850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g2aa2fe4fc08_0_247"/>
            <p:cNvSpPr/>
            <p:nvPr/>
          </p:nvSpPr>
          <p:spPr>
            <a:xfrm>
              <a:off x="-55506775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4" name="Google Shape;1694;g2aa2fe4fc08_0_247"/>
          <p:cNvGrpSpPr/>
          <p:nvPr/>
        </p:nvGrpSpPr>
        <p:grpSpPr>
          <a:xfrm>
            <a:off x="4911044" y="5489904"/>
            <a:ext cx="545163" cy="539793"/>
            <a:chOff x="-55229525" y="2688550"/>
            <a:chExt cx="319800" cy="316650"/>
          </a:xfrm>
        </p:grpSpPr>
        <p:sp>
          <p:nvSpPr>
            <p:cNvPr id="1695" name="Google Shape;1695;g2aa2fe4fc08_0_247"/>
            <p:cNvSpPr/>
            <p:nvPr/>
          </p:nvSpPr>
          <p:spPr>
            <a:xfrm>
              <a:off x="-55104275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g2aa2fe4fc08_0_247"/>
            <p:cNvSpPr/>
            <p:nvPr/>
          </p:nvSpPr>
          <p:spPr>
            <a:xfrm>
              <a:off x="-55039700" y="285630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g2aa2fe4fc08_0_247"/>
            <p:cNvSpPr/>
            <p:nvPr/>
          </p:nvSpPr>
          <p:spPr>
            <a:xfrm>
              <a:off x="-55113750" y="28563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g2aa2fe4fc08_0_247"/>
            <p:cNvSpPr/>
            <p:nvPr/>
          </p:nvSpPr>
          <p:spPr>
            <a:xfrm>
              <a:off x="-55229525" y="2688550"/>
              <a:ext cx="319800" cy="316650"/>
            </a:xfrm>
            <a:custGeom>
              <a:rect b="b" l="l" r="r" t="t"/>
              <a:pathLst>
                <a:path extrusionOk="0" h="12666" w="12792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9" name="Google Shape;1699;g2aa2fe4fc08_0_247"/>
          <p:cNvGrpSpPr/>
          <p:nvPr/>
        </p:nvGrpSpPr>
        <p:grpSpPr>
          <a:xfrm>
            <a:off x="6042805" y="5480892"/>
            <a:ext cx="543842" cy="542478"/>
            <a:chOff x="-53299850" y="2294725"/>
            <a:chExt cx="319025" cy="318225"/>
          </a:xfrm>
        </p:grpSpPr>
        <p:sp>
          <p:nvSpPr>
            <p:cNvPr id="1700" name="Google Shape;1700;g2aa2fe4fc08_0_247"/>
            <p:cNvSpPr/>
            <p:nvPr/>
          </p:nvSpPr>
          <p:spPr>
            <a:xfrm>
              <a:off x="-53175400" y="25265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g2aa2fe4fc08_0_247"/>
            <p:cNvSpPr/>
            <p:nvPr/>
          </p:nvSpPr>
          <p:spPr>
            <a:xfrm>
              <a:off x="-53299850" y="22947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2" name="Google Shape;1702;g2aa2fe4fc08_0_247"/>
          <p:cNvGrpSpPr/>
          <p:nvPr/>
        </p:nvGrpSpPr>
        <p:grpSpPr>
          <a:xfrm>
            <a:off x="2642013" y="5487391"/>
            <a:ext cx="413560" cy="541114"/>
            <a:chOff x="-56756725" y="2686975"/>
            <a:chExt cx="242600" cy="317425"/>
          </a:xfrm>
        </p:grpSpPr>
        <p:sp>
          <p:nvSpPr>
            <p:cNvPr id="1703" name="Google Shape;1703;g2aa2fe4fc08_0_247"/>
            <p:cNvSpPr/>
            <p:nvPr/>
          </p:nvSpPr>
          <p:spPr>
            <a:xfrm>
              <a:off x="-56681100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g2aa2fe4fc08_0_247"/>
            <p:cNvSpPr/>
            <p:nvPr/>
          </p:nvSpPr>
          <p:spPr>
            <a:xfrm>
              <a:off x="-56606275" y="2854725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g2aa2fe4fc08_0_247"/>
            <p:cNvSpPr/>
            <p:nvPr/>
          </p:nvSpPr>
          <p:spPr>
            <a:xfrm>
              <a:off x="-56756725" y="2686975"/>
              <a:ext cx="242600" cy="317425"/>
            </a:xfrm>
            <a:custGeom>
              <a:rect b="b" l="l" r="r" t="t"/>
              <a:pathLst>
                <a:path extrusionOk="0" h="12697" w="9704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6" name="Google Shape;1706;g2aa2fe4fc08_0_247"/>
          <p:cNvGrpSpPr/>
          <p:nvPr/>
        </p:nvGrpSpPr>
        <p:grpSpPr>
          <a:xfrm>
            <a:off x="296551" y="5508019"/>
            <a:ext cx="539793" cy="508896"/>
            <a:chOff x="-56401500" y="2304975"/>
            <a:chExt cx="316650" cy="298525"/>
          </a:xfrm>
        </p:grpSpPr>
        <p:sp>
          <p:nvSpPr>
            <p:cNvPr id="1707" name="Google Shape;1707;g2aa2fe4fc08_0_247"/>
            <p:cNvSpPr/>
            <p:nvPr/>
          </p:nvSpPr>
          <p:spPr>
            <a:xfrm>
              <a:off x="-56289650" y="2436500"/>
              <a:ext cx="17325" cy="18150"/>
            </a:xfrm>
            <a:custGeom>
              <a:rect b="b" l="l" r="r" t="t"/>
              <a:pathLst>
                <a:path extrusionOk="0" h="726" w="69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g2aa2fe4fc08_0_247"/>
            <p:cNvSpPr/>
            <p:nvPr/>
          </p:nvSpPr>
          <p:spPr>
            <a:xfrm>
              <a:off x="-56215625" y="243650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g2aa2fe4fc08_0_247"/>
            <p:cNvSpPr/>
            <p:nvPr/>
          </p:nvSpPr>
          <p:spPr>
            <a:xfrm>
              <a:off x="-56280200" y="2499700"/>
              <a:ext cx="73250" cy="29775"/>
            </a:xfrm>
            <a:custGeom>
              <a:rect b="b" l="l" r="r" t="t"/>
              <a:pathLst>
                <a:path extrusionOk="0" h="1191" w="293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g2aa2fe4fc08_0_247"/>
            <p:cNvSpPr/>
            <p:nvPr/>
          </p:nvSpPr>
          <p:spPr>
            <a:xfrm>
              <a:off x="-56401500" y="2304975"/>
              <a:ext cx="316650" cy="298525"/>
            </a:xfrm>
            <a:custGeom>
              <a:rect b="b" l="l" r="r" t="t"/>
              <a:pathLst>
                <a:path extrusionOk="0" h="11941" w="12666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1" name="Google Shape;1711;g2aa2fe4fc08_0_247"/>
          <p:cNvGrpSpPr/>
          <p:nvPr/>
        </p:nvGrpSpPr>
        <p:grpSpPr>
          <a:xfrm>
            <a:off x="7233584" y="5482259"/>
            <a:ext cx="510259" cy="541114"/>
            <a:chOff x="-52505925" y="2295525"/>
            <a:chExt cx="299325" cy="317425"/>
          </a:xfrm>
        </p:grpSpPr>
        <p:sp>
          <p:nvSpPr>
            <p:cNvPr id="1712" name="Google Shape;1712;g2aa2fe4fc08_0_247"/>
            <p:cNvSpPr/>
            <p:nvPr/>
          </p:nvSpPr>
          <p:spPr>
            <a:xfrm>
              <a:off x="-52401950" y="2526500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g2aa2fe4fc08_0_247"/>
            <p:cNvSpPr/>
            <p:nvPr/>
          </p:nvSpPr>
          <p:spPr>
            <a:xfrm>
              <a:off x="-52411400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g2aa2fe4fc08_0_247"/>
            <p:cNvSpPr/>
            <p:nvPr/>
          </p:nvSpPr>
          <p:spPr>
            <a:xfrm>
              <a:off x="-52336575" y="24632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g2aa2fe4fc08_0_247"/>
            <p:cNvSpPr/>
            <p:nvPr/>
          </p:nvSpPr>
          <p:spPr>
            <a:xfrm>
              <a:off x="-52505925" y="2295525"/>
              <a:ext cx="299325" cy="317425"/>
            </a:xfrm>
            <a:custGeom>
              <a:rect b="b" l="l" r="r" t="t"/>
              <a:pathLst>
                <a:path extrusionOk="0" h="12697" w="11973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2aa2fe4fc08_0_457"/>
          <p:cNvSpPr/>
          <p:nvPr/>
        </p:nvSpPr>
        <p:spPr>
          <a:xfrm>
            <a:off x="285537" y="231304"/>
            <a:ext cx="8567100" cy="57606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TRABAJO EN CLASES /</a:t>
            </a:r>
            <a:endParaRPr b="1" sz="4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highlight>
                  <a:srgbClr val="77C6FC"/>
                </a:highlight>
                <a:latin typeface="Comfortaa"/>
                <a:ea typeface="Comfortaa"/>
                <a:cs typeface="Comfortaa"/>
                <a:sym typeface="Comfortaa"/>
              </a:rPr>
              <a:t>Bitácora de registro de actividades </a:t>
            </a:r>
            <a:endParaRPr b="1" sz="2000">
              <a:solidFill>
                <a:schemeClr val="lt1"/>
              </a:solidFill>
              <a:highlight>
                <a:srgbClr val="77C6FC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ACTIVIDAD 5. PAUTA DE ENTREVISTAS.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 clases. En equipos.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22" name="Google Shape;1722;g2aa2fe4fc08_0_457"/>
          <p:cNvSpPr/>
          <p:nvPr/>
        </p:nvSpPr>
        <p:spPr>
          <a:xfrm>
            <a:off x="7451997" y="447310"/>
            <a:ext cx="1224300" cy="12243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3" name="Google Shape;1723;g2aa2fe4fc08_0_457"/>
          <p:cNvPicPr preferRelativeResize="0"/>
          <p:nvPr/>
        </p:nvPicPr>
        <p:blipFill rotWithShape="1">
          <a:blip r:embed="rId3">
            <a:alphaModFix/>
          </a:blip>
          <a:srcRect b="23905" l="28407" r="61753" t="43404"/>
          <a:stretch/>
        </p:blipFill>
        <p:spPr>
          <a:xfrm>
            <a:off x="7814162" y="592562"/>
            <a:ext cx="499826" cy="9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aa2fe4fc08_0_251"/>
          <p:cNvSpPr/>
          <p:nvPr/>
        </p:nvSpPr>
        <p:spPr>
          <a:xfrm>
            <a:off x="246738" y="2130575"/>
            <a:ext cx="8674500" cy="39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730" name="Google Shape;1730;g2aa2fe4fc08_0_251"/>
          <p:cNvSpPr txBox="1"/>
          <p:nvPr/>
        </p:nvSpPr>
        <p:spPr>
          <a:xfrm>
            <a:off x="501906" y="2268563"/>
            <a:ext cx="23736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Nombre entrevistado:</a:t>
            </a: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Edad: </a:t>
            </a: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Género: </a:t>
            </a: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Ocupación: 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lt1"/>
                </a:solidFill>
                <a:highlight>
                  <a:srgbClr val="C582F4"/>
                </a:highlight>
                <a:latin typeface="Corbel"/>
                <a:ea typeface="Corbel"/>
                <a:cs typeface="Corbel"/>
                <a:sym typeface="Corbel"/>
              </a:rPr>
              <a:t>*Tomar notas de otras cosas relevantes que pueda mencionar el entrevistado, recuerda también hacer imágenes, evidencia.</a:t>
            </a:r>
            <a:endParaRPr sz="1600">
              <a:solidFill>
                <a:schemeClr val="lt1"/>
              </a:solidFill>
              <a:highlight>
                <a:srgbClr val="C582F4"/>
              </a:highlight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31" name="Google Shape;1731;g2aa2fe4fc08_0_251"/>
          <p:cNvSpPr txBox="1"/>
          <p:nvPr>
            <p:ph idx="4294967295" type="title"/>
          </p:nvPr>
        </p:nvSpPr>
        <p:spPr>
          <a:xfrm>
            <a:off x="222763" y="1635301"/>
            <a:ext cx="8175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es-CL" sz="1800">
                <a:solidFill>
                  <a:schemeClr val="lt1"/>
                </a:solidFill>
                <a:highlight>
                  <a:srgbClr val="C582F4"/>
                </a:highlight>
                <a:latin typeface="Comfortaa"/>
                <a:ea typeface="Comfortaa"/>
                <a:cs typeface="Comfortaa"/>
                <a:sym typeface="Comfortaa"/>
              </a:rPr>
              <a:t>EJEMPLO</a:t>
            </a:r>
            <a:r>
              <a:rPr lang="es-CL" sz="1800">
                <a:solidFill>
                  <a:srgbClr val="00B0F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CL" sz="1800">
                <a:latin typeface="Comfortaa"/>
                <a:ea typeface="Comfortaa"/>
                <a:cs typeface="Comfortaa"/>
                <a:sym typeface="Comfortaa"/>
              </a:rPr>
              <a:t>DE PAUTA PARA ENTREVISTA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32" name="Google Shape;1732;g2aa2fe4fc08_0_251"/>
          <p:cNvSpPr txBox="1"/>
          <p:nvPr/>
        </p:nvSpPr>
        <p:spPr>
          <a:xfrm>
            <a:off x="3245535" y="2309452"/>
            <a:ext cx="5675700" cy="3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rgbClr val="C582F4"/>
                </a:solidFill>
                <a:latin typeface="Corbel"/>
                <a:ea typeface="Corbel"/>
                <a:cs typeface="Corbel"/>
                <a:sym typeface="Corbel"/>
              </a:rPr>
              <a:t>Preguntas sugeridas vinculadas a la problemática</a:t>
            </a:r>
            <a:endParaRPr sz="1700" u="sng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1- En relación al problema mencionado, ¿Me podrías relatar un día típico en el cual te enfrentas a este problema? </a:t>
            </a:r>
            <a:endParaRPr sz="13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2- ¿Cómo te sentiste cuando realizaste esa actividad/ acción? </a:t>
            </a:r>
            <a:endParaRPr sz="13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3- ¿Qué tan a menudo te sucede el problema?</a:t>
            </a:r>
            <a:endParaRPr sz="13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4- ¿Qué te gusta hacer en tus tiempos libres?</a:t>
            </a:r>
            <a:endParaRPr sz="13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5- ¿Cuáles son tus mayores preocupaciones?</a:t>
            </a:r>
            <a:endParaRPr sz="13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33" name="Google Shape;1733;g2aa2fe4fc08_0_251"/>
          <p:cNvSpPr txBox="1"/>
          <p:nvPr/>
        </p:nvSpPr>
        <p:spPr>
          <a:xfrm>
            <a:off x="169500" y="440600"/>
            <a:ext cx="886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Cada equipo debe redactar al menos </a:t>
            </a:r>
            <a:r>
              <a:rPr b="1"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5 </a:t>
            </a:r>
            <a:r>
              <a:rPr b="1"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preguntas</a:t>
            </a:r>
            <a:r>
              <a:rPr b="1"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para entrevistar a usuarios relacionados con su especialidad,</a:t>
            </a: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las preguntas podrían customizarse al aplicar la entrevista.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Cada equipo identificará los tipos de usuarios que entrevistará y sus características.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2aa2fe4fc08_0_205"/>
          <p:cNvSpPr txBox="1"/>
          <p:nvPr/>
        </p:nvSpPr>
        <p:spPr>
          <a:xfrm>
            <a:off x="132900" y="516800"/>
            <a:ext cx="8878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Cada integrante del equipo debe entrevistar a un usuario relacionado con su especialidad y traer los registros de la entrevista realizada la próxima clase.</a:t>
            </a:r>
            <a:endParaRPr sz="16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Los registros de la entrevista pueden ser: notas, fotos, videos y/o audios.</a:t>
            </a:r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740" name="Google Shape;1740;g2aa2fe4fc08_0_205"/>
          <p:cNvGrpSpPr/>
          <p:nvPr/>
        </p:nvGrpSpPr>
        <p:grpSpPr>
          <a:xfrm>
            <a:off x="407518" y="2125449"/>
            <a:ext cx="2593373" cy="2606998"/>
            <a:chOff x="7098912" y="1969392"/>
            <a:chExt cx="359651" cy="361561"/>
          </a:xfrm>
        </p:grpSpPr>
        <p:sp>
          <p:nvSpPr>
            <p:cNvPr id="1741" name="Google Shape;1741;g2aa2fe4fc08_0_205"/>
            <p:cNvSpPr/>
            <p:nvPr/>
          </p:nvSpPr>
          <p:spPr>
            <a:xfrm>
              <a:off x="7098912" y="2127607"/>
              <a:ext cx="134567" cy="202582"/>
            </a:xfrm>
            <a:custGeom>
              <a:rect b="b" l="l" r="r" t="t"/>
              <a:pathLst>
                <a:path extrusionOk="0" h="6365" w="4228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g2aa2fe4fc08_0_205"/>
            <p:cNvSpPr/>
            <p:nvPr/>
          </p:nvSpPr>
          <p:spPr>
            <a:xfrm>
              <a:off x="7120141" y="2297184"/>
              <a:ext cx="10662" cy="33005"/>
            </a:xfrm>
            <a:custGeom>
              <a:rect b="b" l="l" r="r" t="t"/>
              <a:pathLst>
                <a:path extrusionOk="0" h="1037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g2aa2fe4fc08_0_205"/>
            <p:cNvSpPr/>
            <p:nvPr/>
          </p:nvSpPr>
          <p:spPr>
            <a:xfrm>
              <a:off x="7199360" y="2297184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g2aa2fe4fc08_0_205"/>
            <p:cNvSpPr/>
            <p:nvPr/>
          </p:nvSpPr>
          <p:spPr>
            <a:xfrm>
              <a:off x="7357001" y="2165704"/>
              <a:ext cx="56876" cy="17823"/>
            </a:xfrm>
            <a:custGeom>
              <a:rect b="b" l="l" r="r" t="t"/>
              <a:pathLst>
                <a:path extrusionOk="0" h="560" w="1787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2aa2fe4fc08_0_205"/>
            <p:cNvSpPr/>
            <p:nvPr/>
          </p:nvSpPr>
          <p:spPr>
            <a:xfrm>
              <a:off x="7312666" y="2133113"/>
              <a:ext cx="145897" cy="197840"/>
            </a:xfrm>
            <a:custGeom>
              <a:rect b="b" l="l" r="r" t="t"/>
              <a:pathLst>
                <a:path extrusionOk="0" h="6216" w="4584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2aa2fe4fc08_0_205"/>
            <p:cNvSpPr/>
            <p:nvPr/>
          </p:nvSpPr>
          <p:spPr>
            <a:xfrm>
              <a:off x="7340324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2aa2fe4fc08_0_205"/>
            <p:cNvSpPr/>
            <p:nvPr/>
          </p:nvSpPr>
          <p:spPr>
            <a:xfrm>
              <a:off x="7419511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2aa2fe4fc08_0_205"/>
            <p:cNvSpPr/>
            <p:nvPr/>
          </p:nvSpPr>
          <p:spPr>
            <a:xfrm>
              <a:off x="7153878" y="1969392"/>
              <a:ext cx="225498" cy="188355"/>
            </a:xfrm>
            <a:custGeom>
              <a:rect b="b" l="l" r="r" t="t"/>
              <a:pathLst>
                <a:path extrusionOk="0" h="5918" w="7085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g2aa2fe4fc08_0_205"/>
            <p:cNvSpPr/>
            <p:nvPr/>
          </p:nvSpPr>
          <p:spPr>
            <a:xfrm>
              <a:off x="7193663" y="2003511"/>
              <a:ext cx="27308" cy="10248"/>
            </a:xfrm>
            <a:custGeom>
              <a:rect b="b" l="l" r="r" t="t"/>
              <a:pathLst>
                <a:path extrusionOk="0" h="322" w="85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g2aa2fe4fc08_0_205"/>
            <p:cNvSpPr/>
            <p:nvPr/>
          </p:nvSpPr>
          <p:spPr>
            <a:xfrm>
              <a:off x="7233065" y="2003511"/>
              <a:ext cx="83802" cy="10248"/>
            </a:xfrm>
            <a:custGeom>
              <a:rect b="b" l="l" r="r" t="t"/>
              <a:pathLst>
                <a:path extrusionOk="0" h="322" w="26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g2aa2fe4fc08_0_205"/>
            <p:cNvSpPr/>
            <p:nvPr/>
          </p:nvSpPr>
          <p:spPr>
            <a:xfrm>
              <a:off x="7193281" y="2031933"/>
              <a:ext cx="123936" cy="10248"/>
            </a:xfrm>
            <a:custGeom>
              <a:rect b="b" l="l" r="r" t="t"/>
              <a:pathLst>
                <a:path extrusionOk="0" h="322" w="3894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g2aa2fe4fc08_0_205"/>
            <p:cNvSpPr/>
            <p:nvPr/>
          </p:nvSpPr>
          <p:spPr>
            <a:xfrm>
              <a:off x="7193663" y="2059973"/>
              <a:ext cx="83770" cy="10248"/>
            </a:xfrm>
            <a:custGeom>
              <a:rect b="b" l="l" r="r" t="t"/>
              <a:pathLst>
                <a:path extrusionOk="0" h="322" w="2632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g2aa2fe4fc08_0_205"/>
            <p:cNvSpPr/>
            <p:nvPr/>
          </p:nvSpPr>
          <p:spPr>
            <a:xfrm>
              <a:off x="7289145" y="2059973"/>
              <a:ext cx="27722" cy="10248"/>
            </a:xfrm>
            <a:custGeom>
              <a:rect b="b" l="l" r="r" t="t"/>
              <a:pathLst>
                <a:path extrusionOk="0" h="322" w="871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4" name="Google Shape;1754;g2aa2fe4fc08_0_205"/>
          <p:cNvSpPr/>
          <p:nvPr/>
        </p:nvSpPr>
        <p:spPr>
          <a:xfrm>
            <a:off x="3134875" y="2193363"/>
            <a:ext cx="5601600" cy="25392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Es momento de exponer dudas sobre la actividad “</a:t>
            </a: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Entrevistas</a:t>
            </a: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”.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●"/>
            </a:pP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¿Tenemos claro a </a:t>
            </a: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quiénes</a:t>
            </a:r>
            <a:r>
              <a:rPr lang="es-CL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entrevistar, cómo realizar y registrar la entrevista?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755" name="Google Shape;1755;g2aa2fe4fc08_0_205"/>
          <p:cNvCxnSpPr/>
          <p:nvPr/>
        </p:nvCxnSpPr>
        <p:spPr>
          <a:xfrm>
            <a:off x="288192" y="351158"/>
            <a:ext cx="5892600" cy="0"/>
          </a:xfrm>
          <a:prstGeom prst="straightConnector1">
            <a:avLst/>
          </a:prstGeom>
          <a:noFill/>
          <a:ln cap="flat" cmpd="sng" w="28575">
            <a:solidFill>
              <a:srgbClr val="77C6FC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2aa2fe4fc08_0_485"/>
          <p:cNvSpPr/>
          <p:nvPr/>
        </p:nvSpPr>
        <p:spPr>
          <a:xfrm>
            <a:off x="237900" y="393950"/>
            <a:ext cx="8668200" cy="5513400"/>
          </a:xfrm>
          <a:prstGeom prst="roundRect">
            <a:avLst>
              <a:gd fmla="val 6172" name="adj"/>
            </a:avLst>
          </a:prstGeom>
          <a:solidFill>
            <a:srgbClr val="C582F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0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SEMANA 4</a:t>
            </a:r>
            <a:endParaRPr sz="10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H.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H.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2023-12-18T17:06:19Z</dcterms:created>
  <dc:creator>Camilafernanda Varas Sanchez</dc:creator>
</cp:coreProperties>
</file>